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1.xml" ContentType="application/inkml+xml"/>
  <Override PartName="/ppt/ink/ink2.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7" r:id="rId3"/>
    <p:sldId id="260"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308" r:id="rId20"/>
    <p:sldId id="309" r:id="rId21"/>
    <p:sldId id="274" r:id="rId22"/>
    <p:sldId id="275" r:id="rId23"/>
    <p:sldId id="276" r:id="rId24"/>
    <p:sldId id="294" r:id="rId25"/>
    <p:sldId id="277" r:id="rId26"/>
    <p:sldId id="280" r:id="rId27"/>
    <p:sldId id="310" r:id="rId28"/>
    <p:sldId id="279" r:id="rId29"/>
    <p:sldId id="281" r:id="rId30"/>
    <p:sldId id="282" r:id="rId31"/>
    <p:sldId id="283" r:id="rId32"/>
    <p:sldId id="284" r:id="rId33"/>
    <p:sldId id="285" r:id="rId34"/>
    <p:sldId id="286" r:id="rId35"/>
    <p:sldId id="287" r:id="rId36"/>
    <p:sldId id="290" r:id="rId37"/>
    <p:sldId id="296" r:id="rId38"/>
    <p:sldId id="288" r:id="rId39"/>
    <p:sldId id="299" r:id="rId40"/>
    <p:sldId id="295" r:id="rId41"/>
    <p:sldId id="289" r:id="rId42"/>
    <p:sldId id="291" r:id="rId43"/>
    <p:sldId id="292" r:id="rId44"/>
    <p:sldId id="298" r:id="rId45"/>
    <p:sldId id="297" r:id="rId46"/>
    <p:sldId id="300" r:id="rId47"/>
    <p:sldId id="293" r:id="rId48"/>
    <p:sldId id="301" r:id="rId49"/>
    <p:sldId id="302" r:id="rId50"/>
    <p:sldId id="303" r:id="rId51"/>
    <p:sldId id="304" r:id="rId52"/>
    <p:sldId id="305" r:id="rId53"/>
    <p:sldId id="306" r:id="rId54"/>
    <p:sldId id="307"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AB2CEEF-D5B1-452A-B281-E26D28AAB588}">
          <p14:sldIdLst>
            <p14:sldId id="256"/>
            <p14:sldId id="257"/>
            <p14:sldId id="260"/>
            <p14:sldId id="258"/>
            <p14:sldId id="259"/>
            <p14:sldId id="261"/>
            <p14:sldId id="262"/>
            <p14:sldId id="263"/>
            <p14:sldId id="264"/>
            <p14:sldId id="265"/>
            <p14:sldId id="266"/>
            <p14:sldId id="267"/>
            <p14:sldId id="268"/>
            <p14:sldId id="269"/>
            <p14:sldId id="270"/>
            <p14:sldId id="271"/>
            <p14:sldId id="272"/>
            <p14:sldId id="273"/>
            <p14:sldId id="308"/>
            <p14:sldId id="309"/>
            <p14:sldId id="274"/>
            <p14:sldId id="275"/>
            <p14:sldId id="276"/>
            <p14:sldId id="294"/>
            <p14:sldId id="277"/>
            <p14:sldId id="280"/>
            <p14:sldId id="310"/>
            <p14:sldId id="279"/>
            <p14:sldId id="281"/>
            <p14:sldId id="282"/>
            <p14:sldId id="283"/>
            <p14:sldId id="284"/>
            <p14:sldId id="285"/>
            <p14:sldId id="286"/>
            <p14:sldId id="287"/>
            <p14:sldId id="290"/>
            <p14:sldId id="296"/>
            <p14:sldId id="288"/>
            <p14:sldId id="299"/>
            <p14:sldId id="295"/>
            <p14:sldId id="289"/>
            <p14:sldId id="291"/>
            <p14:sldId id="292"/>
            <p14:sldId id="298"/>
            <p14:sldId id="297"/>
            <p14:sldId id="300"/>
            <p14:sldId id="293"/>
            <p14:sldId id="301"/>
            <p14:sldId id="302"/>
            <p14:sldId id="303"/>
            <p14:sldId id="304"/>
            <p14:sldId id="305"/>
            <p14:sldId id="306"/>
            <p14:sldId id="307"/>
          </p14:sldIdLst>
        </p14:section>
        <p14:section name="Default Section" id="{E5602947-EB2E-4B44-8049-F8788F9C1C6B}">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78" d="100"/>
          <a:sy n="78" d="100"/>
        </p:scale>
        <p:origin x="850" y="62"/>
      </p:cViewPr>
      <p:guideLst/>
    </p:cSldViewPr>
  </p:slideViewPr>
  <p:outlineViewPr>
    <p:cViewPr>
      <p:scale>
        <a:sx n="33" d="100"/>
        <a:sy n="33" d="100"/>
      </p:scale>
      <p:origin x="0" y="-2635"/>
    </p:cViewPr>
  </p:outlineViewPr>
  <p:notesTextViewPr>
    <p:cViewPr>
      <p:scale>
        <a:sx n="1" d="1"/>
        <a:sy n="1" d="1"/>
      </p:scale>
      <p:origin x="0" y="0"/>
    </p:cViewPr>
  </p:notesTextViewPr>
  <p:sorterViewPr>
    <p:cViewPr>
      <p:scale>
        <a:sx n="100" d="100"/>
        <a:sy n="100" d="100"/>
      </p:scale>
      <p:origin x="0" y="-6187"/>
    </p:cViewPr>
  </p:sorterViewPr>
  <p:notesViewPr>
    <p:cSldViewPr snapToGrid="0">
      <p:cViewPr varScale="1">
        <p:scale>
          <a:sx n="65" d="100"/>
          <a:sy n="65" d="100"/>
        </p:scale>
        <p:origin x="3154" y="5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25T21:57:14.860"/>
    </inkml:context>
    <inkml:brush xml:id="br0">
      <inkml:brushProperty name="width" value="0.05" units="cm"/>
      <inkml:brushProperty name="height" value="0.05" units="cm"/>
      <inkml:brushProperty name="color" value="#E71224"/>
      <inkml:brushProperty name="ignorePressure" value="1"/>
    </inkml:brush>
  </inkml:definitions>
  <inkml:trace contextRef="#ctx0" brushRef="#br0">1103 2,'-58'-1,"-225"8,234-3,1 2,0 3,0 1,-35 14,66-18,0 2,1 0,0 1,1 0,-1 1,-8 9,-9 9,1 2,-6 8,-1 7,3 1,-3 8,10-13,10-15,1 0,2 2,0 0,1 4,8-16,1 0,1 1,0-1,1 1,1 0,1 0,0 0,1 9,4 394,-2-398,1 0,1-1,1 1,1-1,0 0,2 0,0 0,2 0,22 45,30 47,-12-23,-32-61,0-1,2 0,1-2,1 0,1-1,2-1,0-1,1-2,1 0,1-2,1 0,1-2,23 9,-21-10,31 14,31 10,-70-32,0-1,1 0,0-2,0-1,25 1,317-4,-163-4,-171 3,-1-2,0-1,1-1,13-5,-32 6,1-1,-1 0,0-1,0-1,0 0,-1 0,0-2,0 1,-1-2,1 1,0-3,-6 5,-1-1,0 0,0 0,-1 0,1-1,-2 1,1-1,-1 0,0 0,-1 0,1-1,-2 1,2-8,0-17,-1 0,-2-33,-1 36,-1-466,0 467,-1 0,-2 1,-1-1,-1 1,-9-22,4 11,2-1,-1-13,5 17,-1 1,-10-29,11 46,-1 1,0 1,-1-1,-1 1,-1 1,-6-9,-26-31,-2 2,-48-46,-65-62,92 92,48 48,-1 2,-1 0,-1 1,0 1,-1 1,-23-13,4 15,21 11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25T21:57:18.587"/>
    </inkml:context>
    <inkml:brush xml:id="br0">
      <inkml:brushProperty name="width" value="0.05" units="cm"/>
      <inkml:brushProperty name="height" value="0.05" units="cm"/>
      <inkml:brushProperty name="color" value="#E71224"/>
      <inkml:brushProperty name="ignorePressure" value="1"/>
    </inkml:brush>
  </inkml:definitions>
  <inkml:trace contextRef="#ctx0" brushRef="#br0">451 1,'0'2,"-1"0,0-1,-1 1,1 0,0 0,0-1,-1 1,1-1,-1 1,1-1,-1 0,0 1,0-1,1 0,-1 0,0 0,0 0,0-1,0 1,0 0,-1-1,-4 3,0 1,-50 21,2 3,-27 19,65-36,2 0,-1 1,2 0,-1 2,2-1,0 2,0 0,2 0,0 1,-3 6,7-5,0 1,1-1,1 1,1 1,0-1,1 2,-3 16,-1 12,3 1,2-1,2 1,3 15,-1 37,-2-85,1-1,1 0,0 1,1-1,1 0,0 0,1-1,0 1,1-1,3 4,7 19,-2 1,0 9,-2-8,2-1,4 7,-13-35,-1 0,2 0,0 0,0 0,0-1,1 0,1-1,-1 1,1-1,2 0,18 14,1-2,1 0,0-3,2 0,10 3,-42-20,51 23,21 7,-53-24,-1 0,1-2,0 0,1-1,16 0,-14-2,0 1,1-2,-1 0,1-2,7-1,-24 2,0 0,-1-1,1 1,-1-1,0 0,1 0,-1-1,0 0,0 0,-1 0,1 0,0-1,-1 0,0 0,0 0,0 0,-1 0,1-1,0-2,93-159,-90 151,0 1,-1-1,-1 0,0 0,-1-1,0 0,-2 1,2-17,-2-22,-2 1,-2-4,-1-28,3 62,1 4,-1 1,-1 0,0-1,-2 1,0 0,-1 0,-5-15,-16-44,18 53,-1-1,-1 1,-8-15,8 23,-1-1,-1 1,-1 1,0 0,-4-3,-28-47,34 54,1 0,1-1,0 0,-6-12,-20-29,-18-27,-2-2,50 78,1 0,-1 1,1 0,-1 0,0 0,0 0,0 0,-1 1,1 0,0-1,-1 2,0-1,-3 0,-4-1,0 1,0 0,0 1,-12 0,1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13T19:00:31.813"/>
    </inkml:context>
    <inkml:brush xml:id="br0">
      <inkml:brushProperty name="width" value="0.05" units="cm"/>
      <inkml:brushProperty name="height" value="0.05" units="cm"/>
      <inkml:brushProperty name="ignorePressure" value="1"/>
    </inkml:brush>
  </inkml:definitions>
  <inkml:trace contextRef="#ctx0" brushRef="#br0">1758 0,'0'21,"-2"0,0 0,-2 0,0 0,-1-1,-1 1,-1-1,-1-1,-1 1,-1-2,-3 6,-1-2,-1 0,-1-1,0-1,-2-1,-1 0,0-1,-1-1,-19 12,-2-5,-1-1,0-3,-2-1,0-3,-3-1,-36 15,17-9,0-3,-49 7,-31 7,-232 69,343-88,1 1,0 3,1 0,1 2,-23 19,32-21,1 2,1 0,1 1,-1 3,-30 29,35-37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13T19:00:34.788"/>
    </inkml:context>
    <inkml:brush xml:id="br0">
      <inkml:brushProperty name="width" value="0.05" units="cm"/>
      <inkml:brushProperty name="height" value="0.05" units="cm"/>
      <inkml:brushProperty name="ignorePressure" value="1"/>
    </inkml:brush>
  </inkml:definitions>
  <inkml:trace contextRef="#ctx0" brushRef="#br0">1 0,'8'5,"1"0,-1 1,-1 0,4 3,20 15,113 63,4-6,2-6,4-8,28 4,293 88,-353-126,1-6,121 11,443 5,2-36,-441 2,12 11,-26-1,-57-7,623 61,-741-64,0 2,-1 3,0 2,-1 3,-1 2,-1 3,-2 2,24 16,24 24,-3 5,-4 3,34 38,249 262,-3 39,-281-298,-6 4,55 100,-59-66,57 149,45 171,-1-1,-20-71,55 231,-203-576,-2 0,-2 11,-5-18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13T21:41:15.178"/>
    </inkml:context>
    <inkml:brush xml:id="br0">
      <inkml:brushProperty name="width" value="0.05" units="cm"/>
      <inkml:brushProperty name="height" value="0.05" units="cm"/>
      <inkml:brushProperty name="color" value="#E71224"/>
      <inkml:brushProperty name="ignorePressure" value="1"/>
    </inkml:brush>
  </inkml:definitions>
  <inkml:trace contextRef="#ctx0" brushRef="#br0">1 1,'59'0,"48"7,-90-5,0 0,-1 2,1 0,-1 1,0 0,0 2,-1-1,10 7,-19-9,1 1,-1 0,0 0,0 1,-1 0,1 0,-1 0,-1 0,1 1,-1 0,0 0,-1 0,1 0,-1 1,-1-1,0 1,0 0,0-1,-1 1,0 0,0 0,-1 0,0 2,-2 25,-1 0,-2-1,-1 1,-9 27,2-6,-11 36,-33 85,-9 27,56-164,2 0,1 1,3-1,0 12,3-18,2-1,1 0,1 0,2 0,1-1,2 0,3 7,-5-21,1 0,1-1,1 0,0-1,1 1,1-2,0 0,1 0,1-1,0 0,1-1,0-1,8 5,6 3,1-1,1-1,1-1,0-2,1-1,15 3,-37-14,-1 0,1 1,-1 0,1 0,-1 1,0 0,4 4,-12-8,1 0,-1 1,1-1,-1 0,0 1,1-1,-1 1,0-1,0 1,0 0,0-1,0 1,-1 0,1 0,0 0,-1 0,1 0,-1-1,0 1,0 0,0 0,0 0,0 0,0 0,0 0,0 0,-1 0,1 0,-1 0,0-1,1 1,-1 0,0 0,0-1,0 1,0 0,0-1,-1 1,1-1,0 1,-2 0,-11 12,-1-2,-1 1,1-2,-2 0,0-1,-15 7,-28 18,38-21,2 0,-1 2,2 0,0 2,2 0,-11 14,19-22,2 1,-1 1,2-1,-1 1,2 0,0 0,0 1,1 0,0 0,2 0,-1 0,1 0,1 8,-1 19,2 0,2 0,2 0,1 0,2 0,2-1,1 0,16 36,-9-28,-2 0,-2 1,-2 0,-3 1,-1 0,-2 15,1 97,-8 45,-1-34,3 74,-1-234,-1-1,1 1,-2-1,0 1,0-1,-1 0,0 0,-1-1,0 1,-1-1,0 0,-1 0,0-1,0 0,-1 0,0-1,-1 1,-8 7,0-2,-1 0,-1-1,0 0,0-2,-1 0,-1-2,-10 4,16-8,-1 0,0-1,0-1,-4 0,-14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143151-EFB7-4805-B708-E9A7F3D7CF43}" type="datetimeFigureOut">
              <a:rPr lang="en-US" smtClean="0"/>
              <a:t>9/10/2024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C2AF6-4116-4907-A5E8-66F823650299}" type="slidenum">
              <a:rPr lang="en-US" smtClean="0"/>
              <a:t>‹#›</a:t>
            </a:fld>
            <a:endParaRPr lang="en-US"/>
          </a:p>
        </p:txBody>
      </p:sp>
    </p:spTree>
    <p:extLst>
      <p:ext uri="{BB962C8B-B14F-4D97-AF65-F5344CB8AC3E}">
        <p14:creationId xmlns:p14="http://schemas.microsoft.com/office/powerpoint/2010/main" val="182974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9</a:t>
            </a:fld>
            <a:endParaRPr lang="en-US"/>
          </a:p>
        </p:txBody>
      </p:sp>
    </p:spTree>
    <p:extLst>
      <p:ext uri="{BB962C8B-B14F-4D97-AF65-F5344CB8AC3E}">
        <p14:creationId xmlns:p14="http://schemas.microsoft.com/office/powerpoint/2010/main" val="1180113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18</a:t>
            </a:fld>
            <a:endParaRPr lang="en-US"/>
          </a:p>
        </p:txBody>
      </p:sp>
    </p:spTree>
    <p:extLst>
      <p:ext uri="{BB962C8B-B14F-4D97-AF65-F5344CB8AC3E}">
        <p14:creationId xmlns:p14="http://schemas.microsoft.com/office/powerpoint/2010/main" val="66699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19</a:t>
            </a:fld>
            <a:endParaRPr lang="en-US"/>
          </a:p>
        </p:txBody>
      </p:sp>
    </p:spTree>
    <p:extLst>
      <p:ext uri="{BB962C8B-B14F-4D97-AF65-F5344CB8AC3E}">
        <p14:creationId xmlns:p14="http://schemas.microsoft.com/office/powerpoint/2010/main" val="1114165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20</a:t>
            </a:fld>
            <a:endParaRPr lang="en-US"/>
          </a:p>
        </p:txBody>
      </p:sp>
    </p:spTree>
    <p:extLst>
      <p:ext uri="{BB962C8B-B14F-4D97-AF65-F5344CB8AC3E}">
        <p14:creationId xmlns:p14="http://schemas.microsoft.com/office/powerpoint/2010/main" val="4024969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25</a:t>
            </a:fld>
            <a:endParaRPr lang="en-US"/>
          </a:p>
        </p:txBody>
      </p:sp>
    </p:spTree>
    <p:extLst>
      <p:ext uri="{BB962C8B-B14F-4D97-AF65-F5344CB8AC3E}">
        <p14:creationId xmlns:p14="http://schemas.microsoft.com/office/powerpoint/2010/main" val="328765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30</a:t>
            </a:fld>
            <a:endParaRPr lang="en-US"/>
          </a:p>
        </p:txBody>
      </p:sp>
    </p:spTree>
    <p:extLst>
      <p:ext uri="{BB962C8B-B14F-4D97-AF65-F5344CB8AC3E}">
        <p14:creationId xmlns:p14="http://schemas.microsoft.com/office/powerpoint/2010/main" val="4122363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54</a:t>
            </a:fld>
            <a:endParaRPr lang="en-US"/>
          </a:p>
        </p:txBody>
      </p:sp>
    </p:spTree>
    <p:extLst>
      <p:ext uri="{BB962C8B-B14F-4D97-AF65-F5344CB8AC3E}">
        <p14:creationId xmlns:p14="http://schemas.microsoft.com/office/powerpoint/2010/main" val="3518374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10</a:t>
            </a:fld>
            <a:endParaRPr lang="en-US"/>
          </a:p>
        </p:txBody>
      </p:sp>
    </p:spTree>
    <p:extLst>
      <p:ext uri="{BB962C8B-B14F-4D97-AF65-F5344CB8AC3E}">
        <p14:creationId xmlns:p14="http://schemas.microsoft.com/office/powerpoint/2010/main" val="1934824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11</a:t>
            </a:fld>
            <a:endParaRPr lang="en-US"/>
          </a:p>
        </p:txBody>
      </p:sp>
    </p:spTree>
    <p:extLst>
      <p:ext uri="{BB962C8B-B14F-4D97-AF65-F5344CB8AC3E}">
        <p14:creationId xmlns:p14="http://schemas.microsoft.com/office/powerpoint/2010/main" val="4058133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12</a:t>
            </a:fld>
            <a:endParaRPr lang="en-US"/>
          </a:p>
        </p:txBody>
      </p:sp>
    </p:spTree>
    <p:extLst>
      <p:ext uri="{BB962C8B-B14F-4D97-AF65-F5344CB8AC3E}">
        <p14:creationId xmlns:p14="http://schemas.microsoft.com/office/powerpoint/2010/main" val="2878536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13</a:t>
            </a:fld>
            <a:endParaRPr lang="en-US"/>
          </a:p>
        </p:txBody>
      </p:sp>
    </p:spTree>
    <p:extLst>
      <p:ext uri="{BB962C8B-B14F-4D97-AF65-F5344CB8AC3E}">
        <p14:creationId xmlns:p14="http://schemas.microsoft.com/office/powerpoint/2010/main" val="2332209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14</a:t>
            </a:fld>
            <a:endParaRPr lang="en-US"/>
          </a:p>
        </p:txBody>
      </p:sp>
    </p:spTree>
    <p:extLst>
      <p:ext uri="{BB962C8B-B14F-4D97-AF65-F5344CB8AC3E}">
        <p14:creationId xmlns:p14="http://schemas.microsoft.com/office/powerpoint/2010/main" val="225841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15</a:t>
            </a:fld>
            <a:endParaRPr lang="en-US"/>
          </a:p>
        </p:txBody>
      </p:sp>
    </p:spTree>
    <p:extLst>
      <p:ext uri="{BB962C8B-B14F-4D97-AF65-F5344CB8AC3E}">
        <p14:creationId xmlns:p14="http://schemas.microsoft.com/office/powerpoint/2010/main" val="3005386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16</a:t>
            </a:fld>
            <a:endParaRPr lang="en-US"/>
          </a:p>
        </p:txBody>
      </p:sp>
    </p:spTree>
    <p:extLst>
      <p:ext uri="{BB962C8B-B14F-4D97-AF65-F5344CB8AC3E}">
        <p14:creationId xmlns:p14="http://schemas.microsoft.com/office/powerpoint/2010/main" val="80866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1C2AF6-4116-4907-A5E8-66F823650299}" type="slidenum">
              <a:rPr lang="en-US" smtClean="0"/>
              <a:t>17</a:t>
            </a:fld>
            <a:endParaRPr lang="en-US"/>
          </a:p>
        </p:txBody>
      </p:sp>
    </p:spTree>
    <p:extLst>
      <p:ext uri="{BB962C8B-B14F-4D97-AF65-F5344CB8AC3E}">
        <p14:creationId xmlns:p14="http://schemas.microsoft.com/office/powerpoint/2010/main" val="2323333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7E8F9-FF4D-46F8-A0D6-E50EFEEC9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5F7134-1FB3-443A-8256-963D80F7D3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56D5C6-CDA4-414D-BA4A-096466C59F03}"/>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5" name="Footer Placeholder 4">
            <a:extLst>
              <a:ext uri="{FF2B5EF4-FFF2-40B4-BE49-F238E27FC236}">
                <a16:creationId xmlns:a16="http://schemas.microsoft.com/office/drawing/2014/main" id="{C5BB6EBE-0461-4670-BCD8-3102737672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FC601C-36D3-4464-90F9-56FA8A2BC808}"/>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982878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4A5DF-12FD-409C-BE26-070424B622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D85E73-EC11-42CE-96DB-B2C40485FB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3EAAF8-78AA-4E76-81E5-8A131D651546}"/>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5" name="Footer Placeholder 4">
            <a:extLst>
              <a:ext uri="{FF2B5EF4-FFF2-40B4-BE49-F238E27FC236}">
                <a16:creationId xmlns:a16="http://schemas.microsoft.com/office/drawing/2014/main" id="{395CE0DC-0330-41C2-8430-461D2E40C4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5AF4C7-9F7D-49B8-A1AD-083909BE202C}"/>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1712682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C9F219-1CCD-4E96-B8EB-F674C816F0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ABF4F7-9689-413C-AA90-F5E19AD3C5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47C73F-17B8-46E0-BC7E-45C69D6A1BC2}"/>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5" name="Footer Placeholder 4">
            <a:extLst>
              <a:ext uri="{FF2B5EF4-FFF2-40B4-BE49-F238E27FC236}">
                <a16:creationId xmlns:a16="http://schemas.microsoft.com/office/drawing/2014/main" id="{0D5C3731-FF8F-49FF-84BC-0D3FB03607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A47EC-230E-46D4-8C32-E44796DDAA77}"/>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359428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7CC72-16C2-4D40-B157-388A8527D0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2D9875-C72C-4581-8275-4BEDB43C1A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1BFEEC-8419-4542-8766-164880CCD26C}"/>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5" name="Footer Placeholder 4">
            <a:extLst>
              <a:ext uri="{FF2B5EF4-FFF2-40B4-BE49-F238E27FC236}">
                <a16:creationId xmlns:a16="http://schemas.microsoft.com/office/drawing/2014/main" id="{06E62E06-5DD0-4C85-8D84-8A16FD88D8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961622-BC1D-4C36-814A-B3FDA04361E8}"/>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208128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8B4B2-04D2-4F3C-92CF-60F52A9845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0C7348-65E2-401E-9EEB-3819C1BA6F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59687C-40BC-41E5-977C-FE915166A566}"/>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5" name="Footer Placeholder 4">
            <a:extLst>
              <a:ext uri="{FF2B5EF4-FFF2-40B4-BE49-F238E27FC236}">
                <a16:creationId xmlns:a16="http://schemas.microsoft.com/office/drawing/2014/main" id="{623DFB10-89C4-4712-B36E-9FD4DE776F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98B85A-21CD-4140-8C74-F34160CB0380}"/>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456150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97700-40EB-401B-A129-C70CF304FA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F9A171-AFAF-4111-B1FA-2F80094D7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536570-A7CB-40ED-9E46-963050C1EC6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252AC7-DCBC-4580-9C21-15F25E907528}"/>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6" name="Footer Placeholder 5">
            <a:extLst>
              <a:ext uri="{FF2B5EF4-FFF2-40B4-BE49-F238E27FC236}">
                <a16:creationId xmlns:a16="http://schemas.microsoft.com/office/drawing/2014/main" id="{71ABCD81-4AF3-4BE0-A688-E2294E297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69F3A7-3CE2-4731-BB4E-C8C70F42F157}"/>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2436468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2AFEE-90B2-4458-A21E-AF326A7D8C3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62E86A-6870-492B-AE7B-9CA4DFDAE8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15AE45-7613-474D-8B13-3EF8B4639D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502B9C-58CF-4B82-945B-203DA9F3AB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6BC334-3D64-4A50-8C9C-D24D07B5F92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4AF6A7C-5BD5-4A13-9F4D-59DA6C9D4518}"/>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8" name="Footer Placeholder 7">
            <a:extLst>
              <a:ext uri="{FF2B5EF4-FFF2-40B4-BE49-F238E27FC236}">
                <a16:creationId xmlns:a16="http://schemas.microsoft.com/office/drawing/2014/main" id="{D30AF7F4-97F2-49F5-A346-E51110BF842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D71E8F-7028-46B9-8FB3-7157507DC1D0}"/>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62130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2BA5C-8065-42A5-8F34-0411089B804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42DD2F-D726-4EEC-95FB-ECF7A027252B}"/>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4" name="Footer Placeholder 3">
            <a:extLst>
              <a:ext uri="{FF2B5EF4-FFF2-40B4-BE49-F238E27FC236}">
                <a16:creationId xmlns:a16="http://schemas.microsoft.com/office/drawing/2014/main" id="{A0959080-2069-4C87-8EBE-77BC817957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EF7DBE-96B0-48BC-922B-9884FD1BA4EC}"/>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3253849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890774-C09E-407E-BC76-DB0633C1B4FE}"/>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3" name="Footer Placeholder 2">
            <a:extLst>
              <a:ext uri="{FF2B5EF4-FFF2-40B4-BE49-F238E27FC236}">
                <a16:creationId xmlns:a16="http://schemas.microsoft.com/office/drawing/2014/main" id="{E9CE329A-632E-49B4-98D6-15D458A3FD1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EA196B-A24D-4AED-AD3E-555270A83929}"/>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2714686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4BBF3-EFF3-4659-9451-0176FFEBEC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449AB0D-6915-40FB-B9EE-71BEF628C6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9E7A5A-A320-422D-806B-F98E489C36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FAB352-687F-4805-BA9C-A984E6B7A001}"/>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6" name="Footer Placeholder 5">
            <a:extLst>
              <a:ext uri="{FF2B5EF4-FFF2-40B4-BE49-F238E27FC236}">
                <a16:creationId xmlns:a16="http://schemas.microsoft.com/office/drawing/2014/main" id="{B21DD5C1-0914-479C-A108-9E54C00CEE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4DBD632-2328-4032-8884-65AD67389AE2}"/>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2213936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FACF9-5121-4C1E-97F2-26F12B820C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15B795-556E-4C29-BB4D-D689BABFC1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0E99A99-0A38-47B0-9B30-64F1BE039A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710A31-D1CD-48CE-8155-A196029BE324}"/>
              </a:ext>
            </a:extLst>
          </p:cNvPr>
          <p:cNvSpPr>
            <a:spLocks noGrp="1"/>
          </p:cNvSpPr>
          <p:nvPr>
            <p:ph type="dt" sz="half" idx="10"/>
          </p:nvPr>
        </p:nvSpPr>
        <p:spPr/>
        <p:txBody>
          <a:bodyPr/>
          <a:lstStyle/>
          <a:p>
            <a:fld id="{E2BB0B23-B270-4C2E-952D-6635846F4600}" type="datetimeFigureOut">
              <a:rPr lang="en-US" smtClean="0"/>
              <a:t>9/10/2024</a:t>
            </a:fld>
            <a:endParaRPr lang="en-US"/>
          </a:p>
        </p:txBody>
      </p:sp>
      <p:sp>
        <p:nvSpPr>
          <p:cNvPr id="6" name="Footer Placeholder 5">
            <a:extLst>
              <a:ext uri="{FF2B5EF4-FFF2-40B4-BE49-F238E27FC236}">
                <a16:creationId xmlns:a16="http://schemas.microsoft.com/office/drawing/2014/main" id="{8A1A24F4-24A5-4D19-A608-940CB1B93A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D42E3E-05F1-4F89-B344-FADB7FECE905}"/>
              </a:ext>
            </a:extLst>
          </p:cNvPr>
          <p:cNvSpPr>
            <a:spLocks noGrp="1"/>
          </p:cNvSpPr>
          <p:nvPr>
            <p:ph type="sldNum" sz="quarter" idx="12"/>
          </p:nvPr>
        </p:nvSpPr>
        <p:spPr/>
        <p:txBody>
          <a:bodyPr/>
          <a:lstStyle/>
          <a:p>
            <a:fld id="{B7703F56-018C-44E7-AFAD-87F62716E792}" type="slidenum">
              <a:rPr lang="en-US" smtClean="0"/>
              <a:t>‹#›</a:t>
            </a:fld>
            <a:endParaRPr lang="en-US"/>
          </a:p>
        </p:txBody>
      </p:sp>
    </p:spTree>
    <p:extLst>
      <p:ext uri="{BB962C8B-B14F-4D97-AF65-F5344CB8AC3E}">
        <p14:creationId xmlns:p14="http://schemas.microsoft.com/office/powerpoint/2010/main" val="1325471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372536-FFCB-4F7A-80EF-8AF85FD88D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538B84-F209-4622-A982-6CB3E9750B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0514E1-A5A9-4F9F-878D-F0F35A36F5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B0B23-B270-4C2E-952D-6635846F4600}" type="datetimeFigureOut">
              <a:rPr lang="en-US" smtClean="0"/>
              <a:t>9/10/2024</a:t>
            </a:fld>
            <a:endParaRPr lang="en-US"/>
          </a:p>
        </p:txBody>
      </p:sp>
      <p:sp>
        <p:nvSpPr>
          <p:cNvPr id="5" name="Footer Placeholder 4">
            <a:extLst>
              <a:ext uri="{FF2B5EF4-FFF2-40B4-BE49-F238E27FC236}">
                <a16:creationId xmlns:a16="http://schemas.microsoft.com/office/drawing/2014/main" id="{FE7C10A1-F94A-4B51-BAFA-BC5DD3C030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E51C4E-990E-4F2F-98A3-78E0A64346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703F56-018C-44E7-AFAD-87F62716E792}" type="slidenum">
              <a:rPr lang="en-US" smtClean="0"/>
              <a:t>‹#›</a:t>
            </a:fld>
            <a:endParaRPr lang="en-US"/>
          </a:p>
        </p:txBody>
      </p:sp>
    </p:spTree>
    <p:extLst>
      <p:ext uri="{BB962C8B-B14F-4D97-AF65-F5344CB8AC3E}">
        <p14:creationId xmlns:p14="http://schemas.microsoft.com/office/powerpoint/2010/main" val="20758920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2.wmf"/><Relationship Id="rId5" Type="http://schemas.openxmlformats.org/officeDocument/2006/relationships/oleObject" Target="../embeddings/oleObject42.bin"/><Relationship Id="rId10" Type="http://schemas.openxmlformats.org/officeDocument/2006/relationships/image" Target="../media/image44.wmf"/><Relationship Id="rId4" Type="http://schemas.openxmlformats.org/officeDocument/2006/relationships/image" Target="../media/image41.wmf"/><Relationship Id="rId9" Type="http://schemas.openxmlformats.org/officeDocument/2006/relationships/oleObject" Target="../embeddings/oleObject44.bin"/></Relationships>
</file>

<file path=ppt/slides/_rels/slide11.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50.bin"/><Relationship Id="rId3" Type="http://schemas.openxmlformats.org/officeDocument/2006/relationships/oleObject" Target="../embeddings/oleObject45.bin"/><Relationship Id="rId7" Type="http://schemas.openxmlformats.org/officeDocument/2006/relationships/oleObject" Target="../embeddings/oleObject47.bin"/><Relationship Id="rId12" Type="http://schemas.openxmlformats.org/officeDocument/2006/relationships/image" Target="../media/image49.w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6.wmf"/><Relationship Id="rId11" Type="http://schemas.openxmlformats.org/officeDocument/2006/relationships/oleObject" Target="../embeddings/oleObject49.bin"/><Relationship Id="rId5" Type="http://schemas.openxmlformats.org/officeDocument/2006/relationships/oleObject" Target="../embeddings/oleObject46.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48.bin"/><Relationship Id="rId14" Type="http://schemas.openxmlformats.org/officeDocument/2006/relationships/image" Target="../media/image50.wmf"/></Relationships>
</file>

<file path=ppt/slides/_rels/slide12.xml.rels><?xml version="1.0" encoding="UTF-8" standalone="yes"?>
<Relationships xmlns="http://schemas.openxmlformats.org/package/2006/relationships"><Relationship Id="rId8" Type="http://schemas.openxmlformats.org/officeDocument/2006/relationships/image" Target="../media/image53.wmf"/><Relationship Id="rId13" Type="http://schemas.openxmlformats.org/officeDocument/2006/relationships/oleObject" Target="../embeddings/oleObject56.bin"/><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5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2.wmf"/><Relationship Id="rId11" Type="http://schemas.openxmlformats.org/officeDocument/2006/relationships/oleObject" Target="../embeddings/oleObject55.bin"/><Relationship Id="rId5" Type="http://schemas.openxmlformats.org/officeDocument/2006/relationships/oleObject" Target="../embeddings/oleObject52.bin"/><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54.bin"/><Relationship Id="rId14" Type="http://schemas.openxmlformats.org/officeDocument/2006/relationships/image" Target="../media/image56.wmf"/></Relationships>
</file>

<file path=ppt/slides/_rels/slide13.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6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oleObject" Target="../embeddings/oleObject61.bin"/><Relationship Id="rId5" Type="http://schemas.openxmlformats.org/officeDocument/2006/relationships/oleObject" Target="../embeddings/oleObject58.bin"/><Relationship Id="rId10" Type="http://schemas.openxmlformats.org/officeDocument/2006/relationships/image" Target="../media/image60.png"/><Relationship Id="rId4" Type="http://schemas.openxmlformats.org/officeDocument/2006/relationships/image" Target="../media/image57.wmf"/><Relationship Id="rId9" Type="http://schemas.openxmlformats.org/officeDocument/2006/relationships/oleObject" Target="../embeddings/oleObject60.bin"/></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oleObject" Target="../embeddings/oleObject63.bin"/><Relationship Id="rId4" Type="http://schemas.openxmlformats.org/officeDocument/2006/relationships/image" Target="../media/image62.wmf"/></Relationships>
</file>

<file path=ppt/slides/_rels/slide15.xml.rels><?xml version="1.0" encoding="UTF-8" standalone="yes"?>
<Relationships xmlns="http://schemas.openxmlformats.org/package/2006/relationships"><Relationship Id="rId8" Type="http://schemas.openxmlformats.org/officeDocument/2006/relationships/image" Target="../media/image67.wmf"/><Relationship Id="rId13" Type="http://schemas.openxmlformats.org/officeDocument/2006/relationships/oleObject" Target="../embeddings/oleObject70.bin"/><Relationship Id="rId18" Type="http://schemas.openxmlformats.org/officeDocument/2006/relationships/image" Target="../media/image72.wmf"/><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69.wmf"/><Relationship Id="rId17" Type="http://schemas.openxmlformats.org/officeDocument/2006/relationships/oleObject" Target="../embeddings/oleObject72.bin"/><Relationship Id="rId2" Type="http://schemas.openxmlformats.org/officeDocument/2006/relationships/notesSlide" Target="../notesSlides/notesSlide7.xml"/><Relationship Id="rId16" Type="http://schemas.openxmlformats.org/officeDocument/2006/relationships/image" Target="../media/image71.wmf"/><Relationship Id="rId1" Type="http://schemas.openxmlformats.org/officeDocument/2006/relationships/slideLayout" Target="../slideLayouts/slideLayout7.xml"/><Relationship Id="rId6" Type="http://schemas.openxmlformats.org/officeDocument/2006/relationships/image" Target="../media/image66.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oleObject" Target="../embeddings/oleObject71.bin"/><Relationship Id="rId10" Type="http://schemas.openxmlformats.org/officeDocument/2006/relationships/image" Target="../media/image68.wmf"/><Relationship Id="rId4" Type="http://schemas.openxmlformats.org/officeDocument/2006/relationships/image" Target="../media/image65.wmf"/><Relationship Id="rId9" Type="http://schemas.openxmlformats.org/officeDocument/2006/relationships/oleObject" Target="../embeddings/oleObject68.bin"/><Relationship Id="rId14" Type="http://schemas.openxmlformats.org/officeDocument/2006/relationships/image" Target="../media/image70.wmf"/></Relationships>
</file>

<file path=ppt/slides/_rels/slide16.x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oleObject" Target="../embeddings/oleObject73.bin"/><Relationship Id="rId7" Type="http://schemas.openxmlformats.org/officeDocument/2006/relationships/oleObject" Target="../embeddings/oleObject75.bin"/><Relationship Id="rId12" Type="http://schemas.openxmlformats.org/officeDocument/2006/relationships/image" Target="../media/image77.wm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4.wmf"/><Relationship Id="rId11" Type="http://schemas.openxmlformats.org/officeDocument/2006/relationships/oleObject" Target="../embeddings/oleObject77.bin"/><Relationship Id="rId5" Type="http://schemas.openxmlformats.org/officeDocument/2006/relationships/oleObject" Target="../embeddings/oleObject74.bin"/><Relationship Id="rId10" Type="http://schemas.openxmlformats.org/officeDocument/2006/relationships/image" Target="../media/image76.wmf"/><Relationship Id="rId4" Type="http://schemas.openxmlformats.org/officeDocument/2006/relationships/image" Target="../media/image73.wmf"/><Relationship Id="rId9" Type="http://schemas.openxmlformats.org/officeDocument/2006/relationships/oleObject" Target="../embeddings/oleObject76.bin"/></Relationships>
</file>

<file path=ppt/slides/_rels/slide17.xml.rels><?xml version="1.0" encoding="UTF-8" standalone="yes"?>
<Relationships xmlns="http://schemas.openxmlformats.org/package/2006/relationships"><Relationship Id="rId8" Type="http://schemas.openxmlformats.org/officeDocument/2006/relationships/image" Target="../media/image80.wmf"/><Relationship Id="rId3" Type="http://schemas.openxmlformats.org/officeDocument/2006/relationships/oleObject" Target="../embeddings/oleObject78.bin"/><Relationship Id="rId7" Type="http://schemas.openxmlformats.org/officeDocument/2006/relationships/oleObject" Target="../embeddings/oleObject80.bin"/><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9.wmf"/><Relationship Id="rId5" Type="http://schemas.openxmlformats.org/officeDocument/2006/relationships/oleObject" Target="../embeddings/oleObject79.bin"/><Relationship Id="rId4" Type="http://schemas.openxmlformats.org/officeDocument/2006/relationships/image" Target="../media/image78.png"/></Relationships>
</file>

<file path=ppt/slides/_rels/slide18.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81.bin"/><Relationship Id="rId7" Type="http://schemas.openxmlformats.org/officeDocument/2006/relationships/oleObject" Target="../embeddings/oleObject83.bin"/><Relationship Id="rId12" Type="http://schemas.openxmlformats.org/officeDocument/2006/relationships/image" Target="../media/image85.wmf"/><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82.wmf"/><Relationship Id="rId11" Type="http://schemas.openxmlformats.org/officeDocument/2006/relationships/oleObject" Target="../embeddings/oleObject85.bin"/><Relationship Id="rId5" Type="http://schemas.openxmlformats.org/officeDocument/2006/relationships/oleObject" Target="../embeddings/oleObject82.bin"/><Relationship Id="rId10" Type="http://schemas.openxmlformats.org/officeDocument/2006/relationships/image" Target="../media/image84.wmf"/><Relationship Id="rId4" Type="http://schemas.openxmlformats.org/officeDocument/2006/relationships/image" Target="../media/image81.wmf"/><Relationship Id="rId9" Type="http://schemas.openxmlformats.org/officeDocument/2006/relationships/oleObject" Target="../embeddings/oleObject84.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oleObject" Target="../embeddings/oleObject87.bin"/><Relationship Id="rId4" Type="http://schemas.openxmlformats.org/officeDocument/2006/relationships/image" Target="../media/image86.png"/></Relationships>
</file>

<file path=ppt/slides/_rels/slide2.xml.rels><?xml version="1.0" encoding="UTF-8" standalone="yes"?>
<Relationships xmlns="http://schemas.openxmlformats.org/package/2006/relationships"><Relationship Id="rId3" Type="http://schemas.openxmlformats.org/officeDocument/2006/relationships/image" Target="../media/image1.wmf"/><Relationship Id="rId7" Type="http://schemas.openxmlformats.org/officeDocument/2006/relationships/image" Target="../media/image3.png"/><Relationship Id="rId2"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oleObject" Target="../embeddings/oleObject3.bin"/><Relationship Id="rId5" Type="http://schemas.openxmlformats.org/officeDocument/2006/relationships/image" Target="../media/image2.w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oleObject" Target="../embeddings/oleObject89.bin"/><Relationship Id="rId4" Type="http://schemas.openxmlformats.org/officeDocument/2006/relationships/image" Target="../media/image88.png"/></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93.bin"/><Relationship Id="rId13" Type="http://schemas.openxmlformats.org/officeDocument/2006/relationships/image" Target="../media/image95.wmf"/><Relationship Id="rId3" Type="http://schemas.openxmlformats.org/officeDocument/2006/relationships/image" Target="../media/image90.png"/><Relationship Id="rId7" Type="http://schemas.openxmlformats.org/officeDocument/2006/relationships/image" Target="../media/image92.wmf"/><Relationship Id="rId12" Type="http://schemas.openxmlformats.org/officeDocument/2006/relationships/oleObject" Target="../embeddings/oleObject95.bin"/><Relationship Id="rId2" Type="http://schemas.openxmlformats.org/officeDocument/2006/relationships/oleObject" Target="../embeddings/oleObject90.bin"/><Relationship Id="rId1" Type="http://schemas.openxmlformats.org/officeDocument/2006/relationships/slideLayout" Target="../slideLayouts/slideLayout7.xml"/><Relationship Id="rId6" Type="http://schemas.openxmlformats.org/officeDocument/2006/relationships/oleObject" Target="../embeddings/oleObject92.bin"/><Relationship Id="rId11" Type="http://schemas.openxmlformats.org/officeDocument/2006/relationships/image" Target="../media/image94.wmf"/><Relationship Id="rId5" Type="http://schemas.openxmlformats.org/officeDocument/2006/relationships/image" Target="../media/image91.wmf"/><Relationship Id="rId15" Type="http://schemas.openxmlformats.org/officeDocument/2006/relationships/image" Target="../media/image96.wmf"/><Relationship Id="rId10" Type="http://schemas.openxmlformats.org/officeDocument/2006/relationships/oleObject" Target="../embeddings/oleObject94.bin"/><Relationship Id="rId4" Type="http://schemas.openxmlformats.org/officeDocument/2006/relationships/oleObject" Target="../embeddings/oleObject91.bin"/><Relationship Id="rId9" Type="http://schemas.openxmlformats.org/officeDocument/2006/relationships/image" Target="../media/image93.wmf"/><Relationship Id="rId14" Type="http://schemas.openxmlformats.org/officeDocument/2006/relationships/oleObject" Target="../embeddings/oleObject96.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00.bin"/><Relationship Id="rId3" Type="http://schemas.openxmlformats.org/officeDocument/2006/relationships/image" Target="../media/image97.wmf"/><Relationship Id="rId7" Type="http://schemas.openxmlformats.org/officeDocument/2006/relationships/image" Target="../media/image99.wmf"/><Relationship Id="rId2" Type="http://schemas.openxmlformats.org/officeDocument/2006/relationships/oleObject" Target="../embeddings/oleObject97.bin"/><Relationship Id="rId1" Type="http://schemas.openxmlformats.org/officeDocument/2006/relationships/slideLayout" Target="../slideLayouts/slideLayout7.xml"/><Relationship Id="rId6" Type="http://schemas.openxmlformats.org/officeDocument/2006/relationships/oleObject" Target="../embeddings/oleObject99.bin"/><Relationship Id="rId5" Type="http://schemas.openxmlformats.org/officeDocument/2006/relationships/image" Target="../media/image98.wmf"/><Relationship Id="rId4" Type="http://schemas.openxmlformats.org/officeDocument/2006/relationships/oleObject" Target="../embeddings/oleObject98.bin"/><Relationship Id="rId9" Type="http://schemas.openxmlformats.org/officeDocument/2006/relationships/image" Target="../media/image100.png"/></Relationships>
</file>

<file path=ppt/slides/_rels/slide23.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3.png"/><Relationship Id="rId2" Type="http://schemas.openxmlformats.org/officeDocument/2006/relationships/oleObject" Target="../embeddings/oleObject101.bin"/><Relationship Id="rId1" Type="http://schemas.openxmlformats.org/officeDocument/2006/relationships/slideLayout" Target="../slideLayouts/slideLayout7.xml"/><Relationship Id="rId6" Type="http://schemas.openxmlformats.org/officeDocument/2006/relationships/oleObject" Target="../embeddings/oleObject103.bin"/><Relationship Id="rId5" Type="http://schemas.openxmlformats.org/officeDocument/2006/relationships/image" Target="../media/image102.wmf"/><Relationship Id="rId4" Type="http://schemas.openxmlformats.org/officeDocument/2006/relationships/oleObject" Target="../embeddings/oleObject102.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07.bin"/><Relationship Id="rId3" Type="http://schemas.openxmlformats.org/officeDocument/2006/relationships/image" Target="../media/image104.png"/><Relationship Id="rId7" Type="http://schemas.openxmlformats.org/officeDocument/2006/relationships/image" Target="../media/image106.wmf"/><Relationship Id="rId12" Type="http://schemas.openxmlformats.org/officeDocument/2006/relationships/customXml" Target="../ink/ink1.xml"/><Relationship Id="rId2" Type="http://schemas.openxmlformats.org/officeDocument/2006/relationships/oleObject" Target="../embeddings/oleObject104.bin"/><Relationship Id="rId16" Type="http://schemas.openxmlformats.org/officeDocument/2006/relationships/image" Target="../media/image1040.png"/><Relationship Id="rId1" Type="http://schemas.openxmlformats.org/officeDocument/2006/relationships/slideLayout" Target="../slideLayouts/slideLayout7.xml"/><Relationship Id="rId6" Type="http://schemas.openxmlformats.org/officeDocument/2006/relationships/oleObject" Target="../embeddings/oleObject106.bin"/><Relationship Id="rId11" Type="http://schemas.openxmlformats.org/officeDocument/2006/relationships/image" Target="../media/image108.wmf"/><Relationship Id="rId5" Type="http://schemas.openxmlformats.org/officeDocument/2006/relationships/image" Target="../media/image105.wmf"/><Relationship Id="rId15" Type="http://schemas.openxmlformats.org/officeDocument/2006/relationships/customXml" Target="../ink/ink2.xml"/><Relationship Id="rId10" Type="http://schemas.openxmlformats.org/officeDocument/2006/relationships/oleObject" Target="../embeddings/oleObject108.bin"/><Relationship Id="rId4" Type="http://schemas.openxmlformats.org/officeDocument/2006/relationships/oleObject" Target="../embeddings/oleObject105.bin"/><Relationship Id="rId9" Type="http://schemas.openxmlformats.org/officeDocument/2006/relationships/image" Target="../media/image107.png"/><Relationship Id="rId14" Type="http://schemas.openxmlformats.org/officeDocument/2006/relationships/image" Target="../media/image1030.png"/></Relationships>
</file>

<file path=ppt/slides/_rels/slide25.xml.rels><?xml version="1.0" encoding="UTF-8" standalone="yes"?>
<Relationships xmlns="http://schemas.openxmlformats.org/package/2006/relationships"><Relationship Id="rId8" Type="http://schemas.openxmlformats.org/officeDocument/2006/relationships/image" Target="../media/image111.wmf"/><Relationship Id="rId13" Type="http://schemas.openxmlformats.org/officeDocument/2006/relationships/oleObject" Target="../embeddings/oleObject114.bin"/><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11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10.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112.wmf"/><Relationship Id="rId4" Type="http://schemas.openxmlformats.org/officeDocument/2006/relationships/image" Target="../media/image109.png"/><Relationship Id="rId9" Type="http://schemas.openxmlformats.org/officeDocument/2006/relationships/oleObject" Target="../embeddings/oleObject112.bin"/><Relationship Id="rId14" Type="http://schemas.openxmlformats.org/officeDocument/2006/relationships/image" Target="../media/image114.png"/></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18.bin"/><Relationship Id="rId3" Type="http://schemas.openxmlformats.org/officeDocument/2006/relationships/image" Target="../media/image115.wmf"/><Relationship Id="rId7" Type="http://schemas.openxmlformats.org/officeDocument/2006/relationships/image" Target="../media/image117.png"/><Relationship Id="rId2" Type="http://schemas.openxmlformats.org/officeDocument/2006/relationships/oleObject" Target="../embeddings/oleObject115.bin"/><Relationship Id="rId1" Type="http://schemas.openxmlformats.org/officeDocument/2006/relationships/slideLayout" Target="../slideLayouts/slideLayout7.xml"/><Relationship Id="rId6" Type="http://schemas.openxmlformats.org/officeDocument/2006/relationships/oleObject" Target="../embeddings/oleObject117.bin"/><Relationship Id="rId11" Type="http://schemas.openxmlformats.org/officeDocument/2006/relationships/image" Target="../media/image120.png"/><Relationship Id="rId5" Type="http://schemas.openxmlformats.org/officeDocument/2006/relationships/image" Target="../media/image116.wmf"/><Relationship Id="rId10" Type="http://schemas.openxmlformats.org/officeDocument/2006/relationships/image" Target="../media/image119.png"/><Relationship Id="rId4" Type="http://schemas.openxmlformats.org/officeDocument/2006/relationships/oleObject" Target="../embeddings/oleObject116.bin"/><Relationship Id="rId9" Type="http://schemas.openxmlformats.org/officeDocument/2006/relationships/image" Target="../media/image118.wmf"/></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22.bin"/><Relationship Id="rId13" Type="http://schemas.openxmlformats.org/officeDocument/2006/relationships/image" Target="../media/image126.wmf"/><Relationship Id="rId18" Type="http://schemas.openxmlformats.org/officeDocument/2006/relationships/oleObject" Target="../embeddings/oleObject127.bin"/><Relationship Id="rId3" Type="http://schemas.openxmlformats.org/officeDocument/2006/relationships/image" Target="../media/image121.emf"/><Relationship Id="rId7" Type="http://schemas.openxmlformats.org/officeDocument/2006/relationships/image" Target="../media/image123.emf"/><Relationship Id="rId12" Type="http://schemas.openxmlformats.org/officeDocument/2006/relationships/oleObject" Target="../embeddings/oleObject124.bin"/><Relationship Id="rId17" Type="http://schemas.openxmlformats.org/officeDocument/2006/relationships/image" Target="../media/image128.emf"/><Relationship Id="rId2" Type="http://schemas.openxmlformats.org/officeDocument/2006/relationships/oleObject" Target="../embeddings/oleObject119.bin"/><Relationship Id="rId16" Type="http://schemas.openxmlformats.org/officeDocument/2006/relationships/oleObject" Target="../embeddings/oleObject126.bin"/><Relationship Id="rId1" Type="http://schemas.openxmlformats.org/officeDocument/2006/relationships/slideLayout" Target="../slideLayouts/slideLayout7.xml"/><Relationship Id="rId6" Type="http://schemas.openxmlformats.org/officeDocument/2006/relationships/oleObject" Target="../embeddings/oleObject121.bin"/><Relationship Id="rId11" Type="http://schemas.openxmlformats.org/officeDocument/2006/relationships/image" Target="../media/image125.emf"/><Relationship Id="rId5" Type="http://schemas.openxmlformats.org/officeDocument/2006/relationships/image" Target="../media/image122.wmf"/><Relationship Id="rId15" Type="http://schemas.openxmlformats.org/officeDocument/2006/relationships/image" Target="../media/image127.wmf"/><Relationship Id="rId10" Type="http://schemas.openxmlformats.org/officeDocument/2006/relationships/oleObject" Target="../embeddings/oleObject123.bin"/><Relationship Id="rId19" Type="http://schemas.openxmlformats.org/officeDocument/2006/relationships/image" Target="../media/image129.wmf"/><Relationship Id="rId4" Type="http://schemas.openxmlformats.org/officeDocument/2006/relationships/oleObject" Target="../embeddings/oleObject120.bin"/><Relationship Id="rId9" Type="http://schemas.openxmlformats.org/officeDocument/2006/relationships/image" Target="../media/image124.wmf"/><Relationship Id="rId14" Type="http://schemas.openxmlformats.org/officeDocument/2006/relationships/oleObject" Target="../embeddings/oleObject125.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31.bin"/><Relationship Id="rId3" Type="http://schemas.openxmlformats.org/officeDocument/2006/relationships/image" Target="../media/image130.wmf"/><Relationship Id="rId7" Type="http://schemas.openxmlformats.org/officeDocument/2006/relationships/image" Target="../media/image132.wmf"/><Relationship Id="rId2" Type="http://schemas.openxmlformats.org/officeDocument/2006/relationships/oleObject" Target="../embeddings/oleObject128.bin"/><Relationship Id="rId1" Type="http://schemas.openxmlformats.org/officeDocument/2006/relationships/slideLayout" Target="../slideLayouts/slideLayout7.xml"/><Relationship Id="rId6" Type="http://schemas.openxmlformats.org/officeDocument/2006/relationships/oleObject" Target="../embeddings/oleObject130.bin"/><Relationship Id="rId11" Type="http://schemas.openxmlformats.org/officeDocument/2006/relationships/image" Target="../media/image135.png"/><Relationship Id="rId5" Type="http://schemas.openxmlformats.org/officeDocument/2006/relationships/image" Target="../media/image131.wmf"/><Relationship Id="rId10" Type="http://schemas.openxmlformats.org/officeDocument/2006/relationships/image" Target="../media/image134.png"/><Relationship Id="rId4" Type="http://schemas.openxmlformats.org/officeDocument/2006/relationships/oleObject" Target="../embeddings/oleObject129.bin"/><Relationship Id="rId9" Type="http://schemas.openxmlformats.org/officeDocument/2006/relationships/image" Target="../media/image133.png"/></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35.bin"/><Relationship Id="rId13" Type="http://schemas.openxmlformats.org/officeDocument/2006/relationships/image" Target="../media/image141.png"/><Relationship Id="rId3" Type="http://schemas.openxmlformats.org/officeDocument/2006/relationships/image" Target="../media/image136.wmf"/><Relationship Id="rId7" Type="http://schemas.openxmlformats.org/officeDocument/2006/relationships/image" Target="../media/image138.wmf"/><Relationship Id="rId12" Type="http://schemas.openxmlformats.org/officeDocument/2006/relationships/oleObject" Target="../embeddings/oleObject137.bin"/><Relationship Id="rId2" Type="http://schemas.openxmlformats.org/officeDocument/2006/relationships/oleObject" Target="../embeddings/oleObject132.bin"/><Relationship Id="rId1" Type="http://schemas.openxmlformats.org/officeDocument/2006/relationships/slideLayout" Target="../slideLayouts/slideLayout7.xml"/><Relationship Id="rId6" Type="http://schemas.openxmlformats.org/officeDocument/2006/relationships/oleObject" Target="../embeddings/oleObject134.bin"/><Relationship Id="rId11" Type="http://schemas.openxmlformats.org/officeDocument/2006/relationships/image" Target="../media/image140.wmf"/><Relationship Id="rId5" Type="http://schemas.openxmlformats.org/officeDocument/2006/relationships/image" Target="../media/image137.png"/><Relationship Id="rId10" Type="http://schemas.openxmlformats.org/officeDocument/2006/relationships/oleObject" Target="../embeddings/oleObject136.bin"/><Relationship Id="rId4" Type="http://schemas.openxmlformats.org/officeDocument/2006/relationships/oleObject" Target="../embeddings/oleObject133.bin"/><Relationship Id="rId9" Type="http://schemas.openxmlformats.org/officeDocument/2006/relationships/image" Target="../media/image139.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image" Target="../media/image4.wmf"/><Relationship Id="rId7" Type="http://schemas.openxmlformats.org/officeDocument/2006/relationships/image" Target="../media/image6.wmf"/><Relationship Id="rId2" Type="http://schemas.openxmlformats.org/officeDocument/2006/relationships/oleObject" Target="../embeddings/oleObject4.bin"/><Relationship Id="rId1" Type="http://schemas.openxmlformats.org/officeDocument/2006/relationships/slideLayout" Target="../slideLayouts/slideLayout1.xml"/><Relationship Id="rId6" Type="http://schemas.openxmlformats.org/officeDocument/2006/relationships/oleObject" Target="../embeddings/oleObject6.bin"/><Relationship Id="rId5" Type="http://schemas.openxmlformats.org/officeDocument/2006/relationships/image" Target="../media/image5.png"/><Relationship Id="rId4" Type="http://schemas.openxmlformats.org/officeDocument/2006/relationships/oleObject" Target="../embeddings/oleObject5.bin"/><Relationship Id="rId9" Type="http://schemas.openxmlformats.org/officeDocument/2006/relationships/image" Target="../media/image7.wmf"/></Relationships>
</file>

<file path=ppt/slides/_rels/slide30.xml.rels><?xml version="1.0" encoding="UTF-8" standalone="yes"?>
<Relationships xmlns="http://schemas.openxmlformats.org/package/2006/relationships"><Relationship Id="rId8" Type="http://schemas.openxmlformats.org/officeDocument/2006/relationships/image" Target="../media/image144.wmf"/><Relationship Id="rId3" Type="http://schemas.openxmlformats.org/officeDocument/2006/relationships/oleObject" Target="../embeddings/oleObject138.bin"/><Relationship Id="rId7" Type="http://schemas.openxmlformats.org/officeDocument/2006/relationships/oleObject" Target="../embeddings/oleObject140.bin"/><Relationship Id="rId12" Type="http://schemas.openxmlformats.org/officeDocument/2006/relationships/image" Target="../media/image146.w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43.wmf"/><Relationship Id="rId11" Type="http://schemas.openxmlformats.org/officeDocument/2006/relationships/oleObject" Target="../embeddings/oleObject142.bin"/><Relationship Id="rId5" Type="http://schemas.openxmlformats.org/officeDocument/2006/relationships/oleObject" Target="../embeddings/oleObject139.bin"/><Relationship Id="rId10" Type="http://schemas.openxmlformats.org/officeDocument/2006/relationships/image" Target="../media/image145.wmf"/><Relationship Id="rId4" Type="http://schemas.openxmlformats.org/officeDocument/2006/relationships/image" Target="../media/image142.wmf"/><Relationship Id="rId9" Type="http://schemas.openxmlformats.org/officeDocument/2006/relationships/oleObject" Target="../embeddings/oleObject141.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46.bin"/><Relationship Id="rId13" Type="http://schemas.openxmlformats.org/officeDocument/2006/relationships/image" Target="../media/image152.wmf"/><Relationship Id="rId3" Type="http://schemas.openxmlformats.org/officeDocument/2006/relationships/image" Target="../media/image147.wmf"/><Relationship Id="rId7" Type="http://schemas.openxmlformats.org/officeDocument/2006/relationships/image" Target="../media/image149.wmf"/><Relationship Id="rId12" Type="http://schemas.openxmlformats.org/officeDocument/2006/relationships/oleObject" Target="../embeddings/oleObject148.bin"/><Relationship Id="rId2" Type="http://schemas.openxmlformats.org/officeDocument/2006/relationships/oleObject" Target="../embeddings/oleObject143.bin"/><Relationship Id="rId1" Type="http://schemas.openxmlformats.org/officeDocument/2006/relationships/slideLayout" Target="../slideLayouts/slideLayout7.xml"/><Relationship Id="rId6" Type="http://schemas.openxmlformats.org/officeDocument/2006/relationships/oleObject" Target="../embeddings/oleObject145.bin"/><Relationship Id="rId11" Type="http://schemas.openxmlformats.org/officeDocument/2006/relationships/image" Target="../media/image151.png"/><Relationship Id="rId5" Type="http://schemas.openxmlformats.org/officeDocument/2006/relationships/image" Target="../media/image148.png"/><Relationship Id="rId15" Type="http://schemas.openxmlformats.org/officeDocument/2006/relationships/image" Target="../media/image153.wmf"/><Relationship Id="rId10" Type="http://schemas.openxmlformats.org/officeDocument/2006/relationships/oleObject" Target="../embeddings/oleObject147.bin"/><Relationship Id="rId4" Type="http://schemas.openxmlformats.org/officeDocument/2006/relationships/oleObject" Target="../embeddings/oleObject144.bin"/><Relationship Id="rId9" Type="http://schemas.openxmlformats.org/officeDocument/2006/relationships/image" Target="../media/image150.wmf"/><Relationship Id="rId14" Type="http://schemas.openxmlformats.org/officeDocument/2006/relationships/oleObject" Target="../embeddings/oleObject149.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53.bin"/><Relationship Id="rId3" Type="http://schemas.openxmlformats.org/officeDocument/2006/relationships/image" Target="../media/image154.wmf"/><Relationship Id="rId7" Type="http://schemas.openxmlformats.org/officeDocument/2006/relationships/image" Target="../media/image156.wmf"/><Relationship Id="rId2" Type="http://schemas.openxmlformats.org/officeDocument/2006/relationships/oleObject" Target="../embeddings/oleObject150.bin"/><Relationship Id="rId1" Type="http://schemas.openxmlformats.org/officeDocument/2006/relationships/slideLayout" Target="../slideLayouts/slideLayout7.xml"/><Relationship Id="rId6" Type="http://schemas.openxmlformats.org/officeDocument/2006/relationships/oleObject" Target="../embeddings/oleObject152.bin"/><Relationship Id="rId11" Type="http://schemas.openxmlformats.org/officeDocument/2006/relationships/image" Target="../media/image158.wmf"/><Relationship Id="rId5" Type="http://schemas.openxmlformats.org/officeDocument/2006/relationships/image" Target="../media/image155.wmf"/><Relationship Id="rId10" Type="http://schemas.openxmlformats.org/officeDocument/2006/relationships/oleObject" Target="../embeddings/oleObject154.bin"/><Relationship Id="rId4" Type="http://schemas.openxmlformats.org/officeDocument/2006/relationships/oleObject" Target="../embeddings/oleObject151.bin"/><Relationship Id="rId9" Type="http://schemas.openxmlformats.org/officeDocument/2006/relationships/image" Target="../media/image157.w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58.bin"/><Relationship Id="rId3" Type="http://schemas.openxmlformats.org/officeDocument/2006/relationships/image" Target="../media/image159.wmf"/><Relationship Id="rId7" Type="http://schemas.openxmlformats.org/officeDocument/2006/relationships/image" Target="../media/image161.png"/><Relationship Id="rId2" Type="http://schemas.openxmlformats.org/officeDocument/2006/relationships/oleObject" Target="../embeddings/oleObject155.bin"/><Relationship Id="rId1" Type="http://schemas.openxmlformats.org/officeDocument/2006/relationships/slideLayout" Target="../slideLayouts/slideLayout7.xml"/><Relationship Id="rId6" Type="http://schemas.openxmlformats.org/officeDocument/2006/relationships/oleObject" Target="../embeddings/oleObject157.bin"/><Relationship Id="rId11" Type="http://schemas.openxmlformats.org/officeDocument/2006/relationships/image" Target="../media/image163.wmf"/><Relationship Id="rId5" Type="http://schemas.openxmlformats.org/officeDocument/2006/relationships/image" Target="../media/image160.wmf"/><Relationship Id="rId10" Type="http://schemas.openxmlformats.org/officeDocument/2006/relationships/oleObject" Target="../embeddings/oleObject159.bin"/><Relationship Id="rId4" Type="http://schemas.openxmlformats.org/officeDocument/2006/relationships/oleObject" Target="../embeddings/oleObject156.bin"/><Relationship Id="rId9" Type="http://schemas.openxmlformats.org/officeDocument/2006/relationships/image" Target="../media/image162.wmf"/></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163.bin"/><Relationship Id="rId13" Type="http://schemas.openxmlformats.org/officeDocument/2006/relationships/image" Target="../media/image169.wmf"/><Relationship Id="rId3" Type="http://schemas.openxmlformats.org/officeDocument/2006/relationships/image" Target="../media/image164.wmf"/><Relationship Id="rId7" Type="http://schemas.openxmlformats.org/officeDocument/2006/relationships/image" Target="../media/image166.wmf"/><Relationship Id="rId12" Type="http://schemas.openxmlformats.org/officeDocument/2006/relationships/oleObject" Target="../embeddings/oleObject165.bin"/><Relationship Id="rId2" Type="http://schemas.openxmlformats.org/officeDocument/2006/relationships/oleObject" Target="../embeddings/oleObject160.bin"/><Relationship Id="rId1" Type="http://schemas.openxmlformats.org/officeDocument/2006/relationships/slideLayout" Target="../slideLayouts/slideLayout7.xml"/><Relationship Id="rId6" Type="http://schemas.openxmlformats.org/officeDocument/2006/relationships/oleObject" Target="../embeddings/oleObject162.bin"/><Relationship Id="rId11" Type="http://schemas.openxmlformats.org/officeDocument/2006/relationships/image" Target="../media/image168.wmf"/><Relationship Id="rId5" Type="http://schemas.openxmlformats.org/officeDocument/2006/relationships/image" Target="../media/image165.wmf"/><Relationship Id="rId10" Type="http://schemas.openxmlformats.org/officeDocument/2006/relationships/oleObject" Target="../embeddings/oleObject164.bin"/><Relationship Id="rId4" Type="http://schemas.openxmlformats.org/officeDocument/2006/relationships/oleObject" Target="../embeddings/oleObject161.bin"/><Relationship Id="rId9" Type="http://schemas.openxmlformats.org/officeDocument/2006/relationships/image" Target="../media/image167.wmf"/></Relationships>
</file>

<file path=ppt/slides/_rels/slide35.xml.rels><?xml version="1.0" encoding="UTF-8" standalone="yes"?>
<Relationships xmlns="http://schemas.openxmlformats.org/package/2006/relationships"><Relationship Id="rId3" Type="http://schemas.openxmlformats.org/officeDocument/2006/relationships/image" Target="../media/image170.wmf"/><Relationship Id="rId2" Type="http://schemas.openxmlformats.org/officeDocument/2006/relationships/oleObject" Target="../embeddings/oleObject166.bin"/><Relationship Id="rId1" Type="http://schemas.openxmlformats.org/officeDocument/2006/relationships/slideLayout" Target="../slideLayouts/slideLayout7.xml"/><Relationship Id="rId5" Type="http://schemas.openxmlformats.org/officeDocument/2006/relationships/image" Target="../media/image171.wmf"/><Relationship Id="rId4" Type="http://schemas.openxmlformats.org/officeDocument/2006/relationships/oleObject" Target="../embeddings/oleObject167.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71.bin"/><Relationship Id="rId13" Type="http://schemas.openxmlformats.org/officeDocument/2006/relationships/image" Target="../media/image177.wmf"/><Relationship Id="rId3" Type="http://schemas.openxmlformats.org/officeDocument/2006/relationships/image" Target="../media/image172.wmf"/><Relationship Id="rId7" Type="http://schemas.openxmlformats.org/officeDocument/2006/relationships/image" Target="../media/image174.wmf"/><Relationship Id="rId12" Type="http://schemas.openxmlformats.org/officeDocument/2006/relationships/oleObject" Target="../embeddings/oleObject173.bin"/><Relationship Id="rId2" Type="http://schemas.openxmlformats.org/officeDocument/2006/relationships/oleObject" Target="../embeddings/oleObject168.bin"/><Relationship Id="rId1" Type="http://schemas.openxmlformats.org/officeDocument/2006/relationships/slideLayout" Target="../slideLayouts/slideLayout7.xml"/><Relationship Id="rId6" Type="http://schemas.openxmlformats.org/officeDocument/2006/relationships/oleObject" Target="../embeddings/oleObject170.bin"/><Relationship Id="rId11" Type="http://schemas.openxmlformats.org/officeDocument/2006/relationships/image" Target="../media/image176.wmf"/><Relationship Id="rId5" Type="http://schemas.openxmlformats.org/officeDocument/2006/relationships/image" Target="../media/image173.wmf"/><Relationship Id="rId15" Type="http://schemas.openxmlformats.org/officeDocument/2006/relationships/image" Target="../media/image178.png"/><Relationship Id="rId10" Type="http://schemas.openxmlformats.org/officeDocument/2006/relationships/oleObject" Target="../embeddings/oleObject172.bin"/><Relationship Id="rId4" Type="http://schemas.openxmlformats.org/officeDocument/2006/relationships/oleObject" Target="../embeddings/oleObject169.bin"/><Relationship Id="rId9" Type="http://schemas.openxmlformats.org/officeDocument/2006/relationships/image" Target="../media/image175.wmf"/><Relationship Id="rId14" Type="http://schemas.openxmlformats.org/officeDocument/2006/relationships/oleObject" Target="../embeddings/oleObject174.bin"/></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78.bin"/><Relationship Id="rId13" Type="http://schemas.openxmlformats.org/officeDocument/2006/relationships/image" Target="../media/image171.wmf"/><Relationship Id="rId3" Type="http://schemas.openxmlformats.org/officeDocument/2006/relationships/image" Target="../media/image179.wmf"/><Relationship Id="rId7" Type="http://schemas.openxmlformats.org/officeDocument/2006/relationships/image" Target="../media/image181.wmf"/><Relationship Id="rId12" Type="http://schemas.openxmlformats.org/officeDocument/2006/relationships/oleObject" Target="../embeddings/oleObject167.bin"/><Relationship Id="rId2" Type="http://schemas.openxmlformats.org/officeDocument/2006/relationships/oleObject" Target="../embeddings/oleObject175.bin"/><Relationship Id="rId1" Type="http://schemas.openxmlformats.org/officeDocument/2006/relationships/slideLayout" Target="../slideLayouts/slideLayout7.xml"/><Relationship Id="rId6" Type="http://schemas.openxmlformats.org/officeDocument/2006/relationships/oleObject" Target="../embeddings/oleObject177.bin"/><Relationship Id="rId11" Type="http://schemas.openxmlformats.org/officeDocument/2006/relationships/image" Target="../media/image183.wmf"/><Relationship Id="rId5" Type="http://schemas.openxmlformats.org/officeDocument/2006/relationships/image" Target="../media/image180.wmf"/><Relationship Id="rId10" Type="http://schemas.openxmlformats.org/officeDocument/2006/relationships/oleObject" Target="../embeddings/oleObject179.bin"/><Relationship Id="rId4" Type="http://schemas.openxmlformats.org/officeDocument/2006/relationships/oleObject" Target="../embeddings/oleObject176.bin"/><Relationship Id="rId9" Type="http://schemas.openxmlformats.org/officeDocument/2006/relationships/image" Target="../media/image182.wmf"/></Relationships>
</file>

<file path=ppt/slides/_rels/slide38.xml.rels><?xml version="1.0" encoding="UTF-8" standalone="yes"?>
<Relationships xmlns="http://schemas.openxmlformats.org/package/2006/relationships"><Relationship Id="rId3" Type="http://schemas.openxmlformats.org/officeDocument/2006/relationships/image" Target="../media/image184.wmf"/><Relationship Id="rId2" Type="http://schemas.openxmlformats.org/officeDocument/2006/relationships/oleObject" Target="../embeddings/oleObject180.bin"/><Relationship Id="rId1" Type="http://schemas.openxmlformats.org/officeDocument/2006/relationships/slideLayout" Target="../slideLayouts/slideLayout7.xml"/><Relationship Id="rId5" Type="http://schemas.openxmlformats.org/officeDocument/2006/relationships/image" Target="../media/image185.wmf"/><Relationship Id="rId4" Type="http://schemas.openxmlformats.org/officeDocument/2006/relationships/oleObject" Target="../embeddings/oleObject181.bin"/></Relationships>
</file>

<file path=ppt/slides/_rels/slide39.xml.rels><?xml version="1.0" encoding="UTF-8" standalone="yes"?>
<Relationships xmlns="http://schemas.openxmlformats.org/package/2006/relationships"><Relationship Id="rId3" Type="http://schemas.openxmlformats.org/officeDocument/2006/relationships/image" Target="../media/image186.wmf"/><Relationship Id="rId7" Type="http://schemas.openxmlformats.org/officeDocument/2006/relationships/image" Target="../media/image188.wmf"/><Relationship Id="rId2" Type="http://schemas.openxmlformats.org/officeDocument/2006/relationships/oleObject" Target="../embeddings/oleObject182.bin"/><Relationship Id="rId1" Type="http://schemas.openxmlformats.org/officeDocument/2006/relationships/slideLayout" Target="../slideLayouts/slideLayout7.xml"/><Relationship Id="rId6" Type="http://schemas.openxmlformats.org/officeDocument/2006/relationships/oleObject" Target="../embeddings/oleObject184.bin"/><Relationship Id="rId5" Type="http://schemas.openxmlformats.org/officeDocument/2006/relationships/image" Target="../media/image187.wmf"/><Relationship Id="rId4" Type="http://schemas.openxmlformats.org/officeDocument/2006/relationships/oleObject" Target="../embeddings/oleObject183.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image" Target="../media/image8.png"/><Relationship Id="rId7" Type="http://schemas.openxmlformats.org/officeDocument/2006/relationships/image" Target="../media/image10.wmf"/><Relationship Id="rId2" Type="http://schemas.openxmlformats.org/officeDocument/2006/relationships/oleObject" Target="../embeddings/oleObject8.bin"/><Relationship Id="rId1" Type="http://schemas.openxmlformats.org/officeDocument/2006/relationships/slideLayout" Target="../slideLayouts/slideLayout1.xml"/><Relationship Id="rId6" Type="http://schemas.openxmlformats.org/officeDocument/2006/relationships/oleObject" Target="../embeddings/oleObject10.bin"/><Relationship Id="rId5" Type="http://schemas.openxmlformats.org/officeDocument/2006/relationships/image" Target="../media/image9.wmf"/><Relationship Id="rId4" Type="http://schemas.openxmlformats.org/officeDocument/2006/relationships/oleObject" Target="../embeddings/oleObject9.bin"/><Relationship Id="rId9" Type="http://schemas.openxmlformats.org/officeDocument/2006/relationships/image" Target="../media/image11.wmf"/></Relationships>
</file>

<file path=ppt/slides/_rels/slide40.xml.rels><?xml version="1.0" encoding="UTF-8" standalone="yes"?>
<Relationships xmlns="http://schemas.openxmlformats.org/package/2006/relationships"><Relationship Id="rId3" Type="http://schemas.openxmlformats.org/officeDocument/2006/relationships/image" Target="../media/image189.wmf"/><Relationship Id="rId7" Type="http://schemas.openxmlformats.org/officeDocument/2006/relationships/image" Target="../media/image191.png"/><Relationship Id="rId2" Type="http://schemas.openxmlformats.org/officeDocument/2006/relationships/oleObject" Target="../embeddings/oleObject185.bin"/><Relationship Id="rId1" Type="http://schemas.openxmlformats.org/officeDocument/2006/relationships/slideLayout" Target="../slideLayouts/slideLayout7.xml"/><Relationship Id="rId6" Type="http://schemas.openxmlformats.org/officeDocument/2006/relationships/oleObject" Target="../embeddings/oleObject187.bin"/><Relationship Id="rId5" Type="http://schemas.openxmlformats.org/officeDocument/2006/relationships/image" Target="../media/image190.png"/><Relationship Id="rId4" Type="http://schemas.openxmlformats.org/officeDocument/2006/relationships/oleObject" Target="../embeddings/oleObject186.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91.bin"/><Relationship Id="rId13" Type="http://schemas.openxmlformats.org/officeDocument/2006/relationships/image" Target="../media/image197.wmf"/><Relationship Id="rId18" Type="http://schemas.openxmlformats.org/officeDocument/2006/relationships/oleObject" Target="../embeddings/oleObject196.bin"/><Relationship Id="rId3" Type="http://schemas.openxmlformats.org/officeDocument/2006/relationships/image" Target="../media/image192.png"/><Relationship Id="rId7" Type="http://schemas.openxmlformats.org/officeDocument/2006/relationships/image" Target="../media/image194.wmf"/><Relationship Id="rId12" Type="http://schemas.openxmlformats.org/officeDocument/2006/relationships/oleObject" Target="../embeddings/oleObject193.bin"/><Relationship Id="rId17" Type="http://schemas.openxmlformats.org/officeDocument/2006/relationships/image" Target="../media/image199.wmf"/><Relationship Id="rId2" Type="http://schemas.openxmlformats.org/officeDocument/2006/relationships/oleObject" Target="../embeddings/oleObject188.bin"/><Relationship Id="rId16" Type="http://schemas.openxmlformats.org/officeDocument/2006/relationships/oleObject" Target="../embeddings/oleObject195.bin"/><Relationship Id="rId1" Type="http://schemas.openxmlformats.org/officeDocument/2006/relationships/slideLayout" Target="../slideLayouts/slideLayout7.xml"/><Relationship Id="rId6" Type="http://schemas.openxmlformats.org/officeDocument/2006/relationships/oleObject" Target="../embeddings/oleObject190.bin"/><Relationship Id="rId11" Type="http://schemas.openxmlformats.org/officeDocument/2006/relationships/image" Target="../media/image196.wmf"/><Relationship Id="rId5" Type="http://schemas.openxmlformats.org/officeDocument/2006/relationships/image" Target="../media/image193.wmf"/><Relationship Id="rId15" Type="http://schemas.openxmlformats.org/officeDocument/2006/relationships/image" Target="../media/image198.wmf"/><Relationship Id="rId10" Type="http://schemas.openxmlformats.org/officeDocument/2006/relationships/oleObject" Target="../embeddings/oleObject192.bin"/><Relationship Id="rId19" Type="http://schemas.openxmlformats.org/officeDocument/2006/relationships/image" Target="../media/image200.wmf"/><Relationship Id="rId4" Type="http://schemas.openxmlformats.org/officeDocument/2006/relationships/oleObject" Target="../embeddings/oleObject189.bin"/><Relationship Id="rId9" Type="http://schemas.openxmlformats.org/officeDocument/2006/relationships/image" Target="../media/image195.wmf"/><Relationship Id="rId14" Type="http://schemas.openxmlformats.org/officeDocument/2006/relationships/oleObject" Target="../embeddings/oleObject194.bin"/></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200.bin"/><Relationship Id="rId3" Type="http://schemas.openxmlformats.org/officeDocument/2006/relationships/image" Target="../media/image194.wmf"/><Relationship Id="rId7" Type="http://schemas.openxmlformats.org/officeDocument/2006/relationships/image" Target="../media/image202.wmf"/><Relationship Id="rId2" Type="http://schemas.openxmlformats.org/officeDocument/2006/relationships/oleObject" Target="../embeddings/oleObject197.bin"/><Relationship Id="rId1" Type="http://schemas.openxmlformats.org/officeDocument/2006/relationships/slideLayout" Target="../slideLayouts/slideLayout7.xml"/><Relationship Id="rId6" Type="http://schemas.openxmlformats.org/officeDocument/2006/relationships/oleObject" Target="../embeddings/oleObject199.bin"/><Relationship Id="rId11" Type="http://schemas.openxmlformats.org/officeDocument/2006/relationships/image" Target="../media/image1920.png"/><Relationship Id="rId5" Type="http://schemas.openxmlformats.org/officeDocument/2006/relationships/image" Target="../media/image201.png"/><Relationship Id="rId4" Type="http://schemas.openxmlformats.org/officeDocument/2006/relationships/oleObject" Target="../embeddings/oleObject198.bin"/><Relationship Id="rId9" Type="http://schemas.openxmlformats.org/officeDocument/2006/relationships/image" Target="../media/image203.wmf"/></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204.bin"/><Relationship Id="rId3" Type="http://schemas.openxmlformats.org/officeDocument/2006/relationships/image" Target="../media/image204.png"/><Relationship Id="rId7" Type="http://schemas.openxmlformats.org/officeDocument/2006/relationships/image" Target="../media/image206.png"/><Relationship Id="rId2" Type="http://schemas.openxmlformats.org/officeDocument/2006/relationships/oleObject" Target="../embeddings/oleObject201.bin"/><Relationship Id="rId1" Type="http://schemas.openxmlformats.org/officeDocument/2006/relationships/slideLayout" Target="../slideLayouts/slideLayout7.xml"/><Relationship Id="rId6" Type="http://schemas.openxmlformats.org/officeDocument/2006/relationships/oleObject" Target="../embeddings/oleObject203.bin"/><Relationship Id="rId5" Type="http://schemas.openxmlformats.org/officeDocument/2006/relationships/image" Target="../media/image205.wmf"/><Relationship Id="rId4" Type="http://schemas.openxmlformats.org/officeDocument/2006/relationships/oleObject" Target="../embeddings/oleObject202.bin"/><Relationship Id="rId9" Type="http://schemas.openxmlformats.org/officeDocument/2006/relationships/image" Target="../media/image207.wmf"/></Relationships>
</file>

<file path=ppt/slides/_rels/slide44.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208.wmf"/><Relationship Id="rId7" Type="http://schemas.openxmlformats.org/officeDocument/2006/relationships/image" Target="../media/image210.wmf"/><Relationship Id="rId12" Type="http://schemas.openxmlformats.org/officeDocument/2006/relationships/image" Target="../media/image2010.png"/><Relationship Id="rId2" Type="http://schemas.openxmlformats.org/officeDocument/2006/relationships/oleObject" Target="../embeddings/oleObject205.bin"/><Relationship Id="rId1" Type="http://schemas.openxmlformats.org/officeDocument/2006/relationships/slideLayout" Target="../slideLayouts/slideLayout7.xml"/><Relationship Id="rId6" Type="http://schemas.openxmlformats.org/officeDocument/2006/relationships/oleObject" Target="../embeddings/oleObject207.bin"/><Relationship Id="rId11" Type="http://schemas.openxmlformats.org/officeDocument/2006/relationships/customXml" Target="../ink/ink4.xml"/><Relationship Id="rId5" Type="http://schemas.openxmlformats.org/officeDocument/2006/relationships/image" Target="../media/image209.wmf"/><Relationship Id="rId10" Type="http://schemas.openxmlformats.org/officeDocument/2006/relationships/image" Target="../media/image2000.png"/><Relationship Id="rId4" Type="http://schemas.openxmlformats.org/officeDocument/2006/relationships/oleObject" Target="../embeddings/oleObject206.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211.bin"/><Relationship Id="rId13" Type="http://schemas.openxmlformats.org/officeDocument/2006/relationships/oleObject" Target="../embeddings/oleObject212.bin"/><Relationship Id="rId18" Type="http://schemas.openxmlformats.org/officeDocument/2006/relationships/image" Target="../media/image217.wmf"/><Relationship Id="rId3" Type="http://schemas.openxmlformats.org/officeDocument/2006/relationships/image" Target="../media/image211.png"/><Relationship Id="rId7" Type="http://schemas.openxmlformats.org/officeDocument/2006/relationships/image" Target="../media/image213.wmf"/><Relationship Id="rId12" Type="http://schemas.openxmlformats.org/officeDocument/2006/relationships/image" Target="../media/image210.png"/><Relationship Id="rId17" Type="http://schemas.openxmlformats.org/officeDocument/2006/relationships/oleObject" Target="../embeddings/oleObject214.bin"/><Relationship Id="rId2" Type="http://schemas.openxmlformats.org/officeDocument/2006/relationships/oleObject" Target="../embeddings/oleObject208.bin"/><Relationship Id="rId16" Type="http://schemas.openxmlformats.org/officeDocument/2006/relationships/image" Target="../media/image216.wmf"/><Relationship Id="rId20" Type="http://schemas.openxmlformats.org/officeDocument/2006/relationships/image" Target="../media/image218.wmf"/><Relationship Id="rId1" Type="http://schemas.openxmlformats.org/officeDocument/2006/relationships/slideLayout" Target="../slideLayouts/slideLayout7.xml"/><Relationship Id="rId6" Type="http://schemas.openxmlformats.org/officeDocument/2006/relationships/oleObject" Target="../embeddings/oleObject210.bin"/><Relationship Id="rId5" Type="http://schemas.openxmlformats.org/officeDocument/2006/relationships/image" Target="../media/image212.wmf"/><Relationship Id="rId15" Type="http://schemas.openxmlformats.org/officeDocument/2006/relationships/oleObject" Target="../embeddings/oleObject213.bin"/><Relationship Id="rId10" Type="http://schemas.openxmlformats.org/officeDocument/2006/relationships/customXml" Target="../ink/ink5.xml"/><Relationship Id="rId19" Type="http://schemas.openxmlformats.org/officeDocument/2006/relationships/oleObject" Target="../embeddings/oleObject215.bin"/><Relationship Id="rId4" Type="http://schemas.openxmlformats.org/officeDocument/2006/relationships/oleObject" Target="../embeddings/oleObject209.bin"/><Relationship Id="rId9" Type="http://schemas.openxmlformats.org/officeDocument/2006/relationships/image" Target="../media/image214.wmf"/><Relationship Id="rId14" Type="http://schemas.openxmlformats.org/officeDocument/2006/relationships/image" Target="../media/image215.wmf"/></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219.bin"/><Relationship Id="rId3" Type="http://schemas.openxmlformats.org/officeDocument/2006/relationships/image" Target="../media/image219.wmf"/><Relationship Id="rId7" Type="http://schemas.openxmlformats.org/officeDocument/2006/relationships/image" Target="../media/image221.wmf"/><Relationship Id="rId2" Type="http://schemas.openxmlformats.org/officeDocument/2006/relationships/oleObject" Target="../embeddings/oleObject216.bin"/><Relationship Id="rId1" Type="http://schemas.openxmlformats.org/officeDocument/2006/relationships/slideLayout" Target="../slideLayouts/slideLayout7.xml"/><Relationship Id="rId6" Type="http://schemas.openxmlformats.org/officeDocument/2006/relationships/oleObject" Target="../embeddings/oleObject218.bin"/><Relationship Id="rId5" Type="http://schemas.openxmlformats.org/officeDocument/2006/relationships/image" Target="../media/image220.wmf"/><Relationship Id="rId4" Type="http://schemas.openxmlformats.org/officeDocument/2006/relationships/oleObject" Target="../embeddings/oleObject217.bin"/><Relationship Id="rId9" Type="http://schemas.openxmlformats.org/officeDocument/2006/relationships/image" Target="../media/image222.w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223.bin"/><Relationship Id="rId3" Type="http://schemas.openxmlformats.org/officeDocument/2006/relationships/image" Target="../media/image223.wmf"/><Relationship Id="rId7" Type="http://schemas.openxmlformats.org/officeDocument/2006/relationships/image" Target="../media/image225.wmf"/><Relationship Id="rId2" Type="http://schemas.openxmlformats.org/officeDocument/2006/relationships/oleObject" Target="../embeddings/oleObject220.bin"/><Relationship Id="rId1" Type="http://schemas.openxmlformats.org/officeDocument/2006/relationships/slideLayout" Target="../slideLayouts/slideLayout7.xml"/><Relationship Id="rId6" Type="http://schemas.openxmlformats.org/officeDocument/2006/relationships/oleObject" Target="../embeddings/oleObject222.bin"/><Relationship Id="rId11" Type="http://schemas.openxmlformats.org/officeDocument/2006/relationships/image" Target="../media/image227.wmf"/><Relationship Id="rId5" Type="http://schemas.openxmlformats.org/officeDocument/2006/relationships/image" Target="../media/image224.wmf"/><Relationship Id="rId10" Type="http://schemas.openxmlformats.org/officeDocument/2006/relationships/oleObject" Target="../embeddings/oleObject224.bin"/><Relationship Id="rId4" Type="http://schemas.openxmlformats.org/officeDocument/2006/relationships/oleObject" Target="../embeddings/oleObject221.bin"/><Relationship Id="rId9" Type="http://schemas.openxmlformats.org/officeDocument/2006/relationships/image" Target="../media/image226.wmf"/></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228.bin"/><Relationship Id="rId3" Type="http://schemas.openxmlformats.org/officeDocument/2006/relationships/image" Target="../media/image228.wmf"/><Relationship Id="rId7" Type="http://schemas.openxmlformats.org/officeDocument/2006/relationships/image" Target="../media/image230.wmf"/><Relationship Id="rId2" Type="http://schemas.openxmlformats.org/officeDocument/2006/relationships/oleObject" Target="../embeddings/oleObject225.bin"/><Relationship Id="rId1" Type="http://schemas.openxmlformats.org/officeDocument/2006/relationships/slideLayout" Target="../slideLayouts/slideLayout7.xml"/><Relationship Id="rId6" Type="http://schemas.openxmlformats.org/officeDocument/2006/relationships/oleObject" Target="../embeddings/oleObject227.bin"/><Relationship Id="rId5" Type="http://schemas.openxmlformats.org/officeDocument/2006/relationships/image" Target="../media/image229.wmf"/><Relationship Id="rId4" Type="http://schemas.openxmlformats.org/officeDocument/2006/relationships/oleObject" Target="../embeddings/oleObject226.bin"/><Relationship Id="rId9" Type="http://schemas.openxmlformats.org/officeDocument/2006/relationships/image" Target="../media/image231.w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32.bin"/><Relationship Id="rId3" Type="http://schemas.openxmlformats.org/officeDocument/2006/relationships/image" Target="../media/image232.wmf"/><Relationship Id="rId7" Type="http://schemas.openxmlformats.org/officeDocument/2006/relationships/image" Target="../media/image234.wmf"/><Relationship Id="rId2" Type="http://schemas.openxmlformats.org/officeDocument/2006/relationships/oleObject" Target="../embeddings/oleObject229.bin"/><Relationship Id="rId1" Type="http://schemas.openxmlformats.org/officeDocument/2006/relationships/slideLayout" Target="../slideLayouts/slideLayout7.xml"/><Relationship Id="rId6" Type="http://schemas.openxmlformats.org/officeDocument/2006/relationships/oleObject" Target="../embeddings/oleObject231.bin"/><Relationship Id="rId5" Type="http://schemas.openxmlformats.org/officeDocument/2006/relationships/image" Target="../media/image233.wmf"/><Relationship Id="rId4" Type="http://schemas.openxmlformats.org/officeDocument/2006/relationships/oleObject" Target="../embeddings/oleObject230.bin"/><Relationship Id="rId9" Type="http://schemas.openxmlformats.org/officeDocument/2006/relationships/image" Target="../media/image235.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17.wmf"/><Relationship Id="rId18" Type="http://schemas.openxmlformats.org/officeDocument/2006/relationships/oleObject" Target="../embeddings/oleObject20.bin"/><Relationship Id="rId3" Type="http://schemas.openxmlformats.org/officeDocument/2006/relationships/image" Target="../media/image12.wmf"/><Relationship Id="rId7" Type="http://schemas.openxmlformats.org/officeDocument/2006/relationships/image" Target="../media/image14.wmf"/><Relationship Id="rId12" Type="http://schemas.openxmlformats.org/officeDocument/2006/relationships/oleObject" Target="../embeddings/oleObject17.bin"/><Relationship Id="rId17" Type="http://schemas.openxmlformats.org/officeDocument/2006/relationships/image" Target="../media/image19.wmf"/><Relationship Id="rId2" Type="http://schemas.openxmlformats.org/officeDocument/2006/relationships/oleObject" Target="../embeddings/oleObject12.bin"/><Relationship Id="rId16" Type="http://schemas.openxmlformats.org/officeDocument/2006/relationships/oleObject" Target="../embeddings/oleObject19.bin"/><Relationship Id="rId1" Type="http://schemas.openxmlformats.org/officeDocument/2006/relationships/slideLayout" Target="../slideLayouts/slideLayout7.xml"/><Relationship Id="rId6" Type="http://schemas.openxmlformats.org/officeDocument/2006/relationships/oleObject" Target="../embeddings/oleObject14.bin"/><Relationship Id="rId11" Type="http://schemas.openxmlformats.org/officeDocument/2006/relationships/image" Target="../media/image16.wmf"/><Relationship Id="rId5" Type="http://schemas.openxmlformats.org/officeDocument/2006/relationships/image" Target="../media/image13.wmf"/><Relationship Id="rId15" Type="http://schemas.openxmlformats.org/officeDocument/2006/relationships/image" Target="../media/image18.wmf"/><Relationship Id="rId10" Type="http://schemas.openxmlformats.org/officeDocument/2006/relationships/oleObject" Target="../embeddings/oleObject16.bin"/><Relationship Id="rId19" Type="http://schemas.openxmlformats.org/officeDocument/2006/relationships/image" Target="../media/image20.wmf"/><Relationship Id="rId4" Type="http://schemas.openxmlformats.org/officeDocument/2006/relationships/oleObject" Target="../embeddings/oleObject13.bin"/><Relationship Id="rId9" Type="http://schemas.openxmlformats.org/officeDocument/2006/relationships/image" Target="../media/image15.wmf"/><Relationship Id="rId14" Type="http://schemas.openxmlformats.org/officeDocument/2006/relationships/oleObject" Target="../embeddings/oleObject18.bin"/></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236.bin"/><Relationship Id="rId3" Type="http://schemas.openxmlformats.org/officeDocument/2006/relationships/image" Target="../media/image236.png"/><Relationship Id="rId7" Type="http://schemas.openxmlformats.org/officeDocument/2006/relationships/image" Target="../media/image238.wmf"/><Relationship Id="rId2" Type="http://schemas.openxmlformats.org/officeDocument/2006/relationships/oleObject" Target="../embeddings/oleObject233.bin"/><Relationship Id="rId1" Type="http://schemas.openxmlformats.org/officeDocument/2006/relationships/slideLayout" Target="../slideLayouts/slideLayout7.xml"/><Relationship Id="rId6" Type="http://schemas.openxmlformats.org/officeDocument/2006/relationships/oleObject" Target="../embeddings/oleObject235.bin"/><Relationship Id="rId11" Type="http://schemas.openxmlformats.org/officeDocument/2006/relationships/image" Target="../media/image240.png"/><Relationship Id="rId5" Type="http://schemas.openxmlformats.org/officeDocument/2006/relationships/image" Target="../media/image237.wmf"/><Relationship Id="rId10" Type="http://schemas.openxmlformats.org/officeDocument/2006/relationships/oleObject" Target="../embeddings/oleObject237.bin"/><Relationship Id="rId4" Type="http://schemas.openxmlformats.org/officeDocument/2006/relationships/oleObject" Target="../embeddings/oleObject234.bin"/><Relationship Id="rId9" Type="http://schemas.openxmlformats.org/officeDocument/2006/relationships/image" Target="../media/image239.wmf"/></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241.bin"/><Relationship Id="rId3" Type="http://schemas.openxmlformats.org/officeDocument/2006/relationships/image" Target="../media/image236.png"/><Relationship Id="rId7" Type="http://schemas.openxmlformats.org/officeDocument/2006/relationships/image" Target="../media/image242.wmf"/><Relationship Id="rId2" Type="http://schemas.openxmlformats.org/officeDocument/2006/relationships/oleObject" Target="../embeddings/oleObject238.bin"/><Relationship Id="rId1" Type="http://schemas.openxmlformats.org/officeDocument/2006/relationships/slideLayout" Target="../slideLayouts/slideLayout7.xml"/><Relationship Id="rId6" Type="http://schemas.openxmlformats.org/officeDocument/2006/relationships/oleObject" Target="../embeddings/oleObject240.bin"/><Relationship Id="rId11" Type="http://schemas.openxmlformats.org/officeDocument/2006/relationships/image" Target="../media/image244.wmf"/><Relationship Id="rId5" Type="http://schemas.openxmlformats.org/officeDocument/2006/relationships/image" Target="../media/image241.wmf"/><Relationship Id="rId10" Type="http://schemas.openxmlformats.org/officeDocument/2006/relationships/oleObject" Target="../embeddings/oleObject242.bin"/><Relationship Id="rId4" Type="http://schemas.openxmlformats.org/officeDocument/2006/relationships/oleObject" Target="../embeddings/oleObject239.bin"/><Relationship Id="rId9" Type="http://schemas.openxmlformats.org/officeDocument/2006/relationships/image" Target="../media/image243.wmf"/></Relationships>
</file>

<file path=ppt/slides/_rels/slide52.xml.rels><?xml version="1.0" encoding="UTF-8" standalone="yes"?>
<Relationships xmlns="http://schemas.openxmlformats.org/package/2006/relationships"><Relationship Id="rId8" Type="http://schemas.openxmlformats.org/officeDocument/2006/relationships/image" Target="../media/image248.png"/><Relationship Id="rId3" Type="http://schemas.openxmlformats.org/officeDocument/2006/relationships/image" Target="../media/image245.wmf"/><Relationship Id="rId7" Type="http://schemas.openxmlformats.org/officeDocument/2006/relationships/image" Target="../media/image247.png"/><Relationship Id="rId12" Type="http://schemas.openxmlformats.org/officeDocument/2006/relationships/image" Target="../media/image250.wmf"/><Relationship Id="rId2" Type="http://schemas.openxmlformats.org/officeDocument/2006/relationships/oleObject" Target="../embeddings/oleObject243.bin"/><Relationship Id="rId1" Type="http://schemas.openxmlformats.org/officeDocument/2006/relationships/slideLayout" Target="../slideLayouts/slideLayout7.xml"/><Relationship Id="rId6" Type="http://schemas.openxmlformats.org/officeDocument/2006/relationships/oleObject" Target="../embeddings/oleObject245.bin"/><Relationship Id="rId11" Type="http://schemas.openxmlformats.org/officeDocument/2006/relationships/oleObject" Target="../embeddings/oleObject247.bin"/><Relationship Id="rId5" Type="http://schemas.openxmlformats.org/officeDocument/2006/relationships/image" Target="../media/image246.wmf"/><Relationship Id="rId10" Type="http://schemas.openxmlformats.org/officeDocument/2006/relationships/image" Target="../media/image249.wmf"/><Relationship Id="rId4" Type="http://schemas.openxmlformats.org/officeDocument/2006/relationships/oleObject" Target="../embeddings/oleObject244.bin"/><Relationship Id="rId9" Type="http://schemas.openxmlformats.org/officeDocument/2006/relationships/oleObject" Target="../embeddings/oleObject246.bin"/></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251.bin"/><Relationship Id="rId3" Type="http://schemas.openxmlformats.org/officeDocument/2006/relationships/image" Target="../media/image251.wmf"/><Relationship Id="rId7" Type="http://schemas.openxmlformats.org/officeDocument/2006/relationships/image" Target="../media/image253.wmf"/><Relationship Id="rId2" Type="http://schemas.openxmlformats.org/officeDocument/2006/relationships/oleObject" Target="../embeddings/oleObject248.bin"/><Relationship Id="rId1" Type="http://schemas.openxmlformats.org/officeDocument/2006/relationships/slideLayout" Target="../slideLayouts/slideLayout7.xml"/><Relationship Id="rId6" Type="http://schemas.openxmlformats.org/officeDocument/2006/relationships/oleObject" Target="../embeddings/oleObject250.bin"/><Relationship Id="rId11" Type="http://schemas.openxmlformats.org/officeDocument/2006/relationships/image" Target="../media/image255.wmf"/><Relationship Id="rId5" Type="http://schemas.openxmlformats.org/officeDocument/2006/relationships/image" Target="../media/image252.wmf"/><Relationship Id="rId10" Type="http://schemas.openxmlformats.org/officeDocument/2006/relationships/oleObject" Target="../embeddings/oleObject252.bin"/><Relationship Id="rId4" Type="http://schemas.openxmlformats.org/officeDocument/2006/relationships/oleObject" Target="../embeddings/oleObject249.bin"/><Relationship Id="rId9" Type="http://schemas.openxmlformats.org/officeDocument/2006/relationships/image" Target="../media/image254.wmf"/></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255.bin"/><Relationship Id="rId3" Type="http://schemas.openxmlformats.org/officeDocument/2006/relationships/image" Target="../media/image256.png"/><Relationship Id="rId7" Type="http://schemas.openxmlformats.org/officeDocument/2006/relationships/image" Target="../media/image258.wmf"/><Relationship Id="rId12" Type="http://schemas.openxmlformats.org/officeDocument/2006/relationships/oleObject" Target="../embeddings/oleObject257.bin"/><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oleObject" Target="../embeddings/oleObject254.bin"/><Relationship Id="rId11" Type="http://schemas.openxmlformats.org/officeDocument/2006/relationships/image" Target="../media/image260.wmf"/><Relationship Id="rId5" Type="http://schemas.openxmlformats.org/officeDocument/2006/relationships/image" Target="../media/image257.wmf"/><Relationship Id="rId10" Type="http://schemas.openxmlformats.org/officeDocument/2006/relationships/oleObject" Target="../embeddings/oleObject256.bin"/><Relationship Id="rId4" Type="http://schemas.openxmlformats.org/officeDocument/2006/relationships/oleObject" Target="../embeddings/oleObject253.bin"/><Relationship Id="rId9" Type="http://schemas.openxmlformats.org/officeDocument/2006/relationships/image" Target="../media/image259.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21.wmf"/><Relationship Id="rId7" Type="http://schemas.openxmlformats.org/officeDocument/2006/relationships/image" Target="../media/image23.wmf"/><Relationship Id="rId2" Type="http://schemas.openxmlformats.org/officeDocument/2006/relationships/oleObject" Target="../embeddings/oleObject21.bin"/><Relationship Id="rId1" Type="http://schemas.openxmlformats.org/officeDocument/2006/relationships/slideLayout" Target="../slideLayouts/slideLayout7.xml"/><Relationship Id="rId6" Type="http://schemas.openxmlformats.org/officeDocument/2006/relationships/oleObject" Target="../embeddings/oleObject23.bin"/><Relationship Id="rId11" Type="http://schemas.openxmlformats.org/officeDocument/2006/relationships/image" Target="../media/image25.wmf"/><Relationship Id="rId5" Type="http://schemas.openxmlformats.org/officeDocument/2006/relationships/image" Target="../media/image22.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24.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31.wmf"/><Relationship Id="rId3" Type="http://schemas.openxmlformats.org/officeDocument/2006/relationships/image" Target="../media/image26.wmf"/><Relationship Id="rId7" Type="http://schemas.openxmlformats.org/officeDocument/2006/relationships/image" Target="../media/image28.wmf"/><Relationship Id="rId12" Type="http://schemas.openxmlformats.org/officeDocument/2006/relationships/oleObject" Target="../embeddings/oleObject31.bin"/><Relationship Id="rId2" Type="http://schemas.openxmlformats.org/officeDocument/2006/relationships/oleObject" Target="../embeddings/oleObject26.bin"/><Relationship Id="rId1" Type="http://schemas.openxmlformats.org/officeDocument/2006/relationships/slideLayout" Target="../slideLayouts/slideLayout7.xml"/><Relationship Id="rId6" Type="http://schemas.openxmlformats.org/officeDocument/2006/relationships/oleObject" Target="../embeddings/oleObject28.bin"/><Relationship Id="rId11" Type="http://schemas.openxmlformats.org/officeDocument/2006/relationships/image" Target="../media/image30.png"/><Relationship Id="rId5" Type="http://schemas.openxmlformats.org/officeDocument/2006/relationships/image" Target="../media/image27.wmf"/><Relationship Id="rId10" Type="http://schemas.openxmlformats.org/officeDocument/2006/relationships/oleObject" Target="../embeddings/oleObject30.bin"/><Relationship Id="rId4" Type="http://schemas.openxmlformats.org/officeDocument/2006/relationships/oleObject" Target="../embeddings/oleObject27.bin"/><Relationship Id="rId9" Type="http://schemas.openxmlformats.org/officeDocument/2006/relationships/image" Target="../media/image29.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image" Target="../media/image32.wmf"/><Relationship Id="rId7" Type="http://schemas.openxmlformats.org/officeDocument/2006/relationships/image" Target="../media/image34.wmf"/><Relationship Id="rId2" Type="http://schemas.openxmlformats.org/officeDocument/2006/relationships/oleObject" Target="../embeddings/oleObject32.bin"/><Relationship Id="rId1" Type="http://schemas.openxmlformats.org/officeDocument/2006/relationships/slideLayout" Target="../slideLayouts/slideLayout7.xml"/><Relationship Id="rId6" Type="http://schemas.openxmlformats.org/officeDocument/2006/relationships/oleObject" Target="../embeddings/oleObject34.bin"/><Relationship Id="rId5" Type="http://schemas.openxmlformats.org/officeDocument/2006/relationships/image" Target="../media/image33.wmf"/><Relationship Id="rId4" Type="http://schemas.openxmlformats.org/officeDocument/2006/relationships/oleObject" Target="../embeddings/oleObject33.bin"/><Relationship Id="rId9" Type="http://schemas.openxmlformats.org/officeDocument/2006/relationships/image" Target="../media/image35.wmf"/></Relationships>
</file>

<file path=ppt/slides/_rels/slide9.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40.w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7.wmf"/><Relationship Id="rId11" Type="http://schemas.openxmlformats.org/officeDocument/2006/relationships/oleObject" Target="../embeddings/oleObject40.bin"/><Relationship Id="rId5" Type="http://schemas.openxmlformats.org/officeDocument/2006/relationships/oleObject" Target="../embeddings/oleObject37.bin"/><Relationship Id="rId10" Type="http://schemas.openxmlformats.org/officeDocument/2006/relationships/image" Target="../media/image39.wmf"/><Relationship Id="rId4" Type="http://schemas.openxmlformats.org/officeDocument/2006/relationships/image" Target="../media/image36.wmf"/><Relationship Id="rId9" Type="http://schemas.openxmlformats.org/officeDocument/2006/relationships/oleObject" Target="../embeddings/oleObject3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321085"/>
            <a:ext cx="9144000" cy="668730"/>
          </a:xfrm>
        </p:spPr>
        <p:txBody>
          <a:bodyPr>
            <a:normAutofit/>
          </a:bodyPr>
          <a:lstStyle/>
          <a:p>
            <a:r>
              <a:rPr lang="en-US" sz="4000" b="1" u="sng"/>
              <a:t>Classical Mechanics Overview</a:t>
            </a:r>
          </a:p>
        </p:txBody>
      </p:sp>
      <p:sp>
        <p:nvSpPr>
          <p:cNvPr id="4" name="TextBox 3">
            <a:extLst>
              <a:ext uri="{FF2B5EF4-FFF2-40B4-BE49-F238E27FC236}">
                <a16:creationId xmlns:a16="http://schemas.microsoft.com/office/drawing/2014/main" id="{33AA05C3-040A-4D50-88AC-E0CFCEC9E03E}"/>
              </a:ext>
            </a:extLst>
          </p:cNvPr>
          <p:cNvSpPr txBox="1"/>
          <p:nvPr/>
        </p:nvSpPr>
        <p:spPr>
          <a:xfrm>
            <a:off x="446049" y="1405054"/>
            <a:ext cx="7772400" cy="369332"/>
          </a:xfrm>
          <a:prstGeom prst="rect">
            <a:avLst/>
          </a:prstGeom>
          <a:noFill/>
        </p:spPr>
        <p:txBody>
          <a:bodyPr wrap="square" rtlCol="0">
            <a:spAutoFit/>
          </a:bodyPr>
          <a:lstStyle/>
          <a:p>
            <a:r>
              <a:rPr lang="en-US"/>
              <a:t>From knowledge of forces, initial conditions, predict motion.  And vice versa.  </a:t>
            </a:r>
          </a:p>
        </p:txBody>
      </p:sp>
    </p:spTree>
    <p:extLst>
      <p:ext uri="{BB962C8B-B14F-4D97-AF65-F5344CB8AC3E}">
        <p14:creationId xmlns:p14="http://schemas.microsoft.com/office/powerpoint/2010/main" val="4017330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Poisson’s Equations</a:t>
            </a:r>
            <a:endParaRPr lang="en-US" b="1" u="sng"/>
          </a:p>
        </p:txBody>
      </p:sp>
      <p:sp>
        <p:nvSpPr>
          <p:cNvPr id="5" name="TextBox 4">
            <a:extLst>
              <a:ext uri="{FF2B5EF4-FFF2-40B4-BE49-F238E27FC236}">
                <a16:creationId xmlns:a16="http://schemas.microsoft.com/office/drawing/2014/main" id="{26AA6C0A-8794-41BC-A0DE-105148D37354}"/>
              </a:ext>
            </a:extLst>
          </p:cNvPr>
          <p:cNvSpPr txBox="1"/>
          <p:nvPr/>
        </p:nvSpPr>
        <p:spPr>
          <a:xfrm>
            <a:off x="518472" y="734732"/>
            <a:ext cx="11130601" cy="923330"/>
          </a:xfrm>
          <a:prstGeom prst="rect">
            <a:avLst/>
          </a:prstGeom>
          <a:noFill/>
        </p:spPr>
        <p:txBody>
          <a:bodyPr wrap="square" rtlCol="0">
            <a:spAutoFit/>
          </a:bodyPr>
          <a:lstStyle/>
          <a:p>
            <a:r>
              <a:rPr lang="en-US"/>
              <a:t>Yet another way to formulate dynamics, in a conservative force field, in absence of constraints is via Poisson’s equations.  Considering any function f[q</a:t>
            </a:r>
            <a:r>
              <a:rPr lang="en-US" baseline="-25000"/>
              <a:t>i</a:t>
            </a:r>
            <a:r>
              <a:rPr lang="en-US"/>
              <a:t>,p</a:t>
            </a:r>
            <a:r>
              <a:rPr lang="en-US" baseline="-25000"/>
              <a:t>i</a:t>
            </a:r>
            <a:r>
              <a:rPr lang="en-US"/>
              <a:t>,t], its evolution in time follows from simple chain rule and Hamilton’s equations.  We get:</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CCBAE844-D000-4AEB-8585-68972E0D4530}"/>
              </a:ext>
            </a:extLst>
          </p:cNvPr>
          <p:cNvGraphicFramePr>
            <a:graphicFrameLocks noChangeAspect="1"/>
          </p:cNvGraphicFramePr>
          <p:nvPr/>
        </p:nvGraphicFramePr>
        <p:xfrm>
          <a:off x="588882" y="2003425"/>
          <a:ext cx="1916113" cy="622300"/>
        </p:xfrm>
        <a:graphic>
          <a:graphicData uri="http://schemas.openxmlformats.org/presentationml/2006/ole">
            <mc:AlternateContent xmlns:mc="http://schemas.openxmlformats.org/markup-compatibility/2006">
              <mc:Choice xmlns:v="urn:schemas-microsoft-com:vml" Requires="v">
                <p:oleObj name="Equation" r:id="rId3" imgW="1193760" imgH="393480" progId="Equation.DSMT4">
                  <p:embed/>
                </p:oleObj>
              </mc:Choice>
              <mc:Fallback>
                <p:oleObj name="Equation" r:id="rId3" imgW="1193760" imgH="393480" progId="Equation.DSMT4">
                  <p:embed/>
                  <p:pic>
                    <p:nvPicPr>
                      <p:cNvPr id="4" name="Object 3">
                        <a:extLst>
                          <a:ext uri="{FF2B5EF4-FFF2-40B4-BE49-F238E27FC236}">
                            <a16:creationId xmlns:a16="http://schemas.microsoft.com/office/drawing/2014/main" id="{CCBAE844-D000-4AEB-8585-68972E0D4530}"/>
                          </a:ext>
                        </a:extLst>
                      </p:cNvPr>
                      <p:cNvPicPr>
                        <a:picLocks noChangeAspect="1" noChangeArrowheads="1"/>
                      </p:cNvPicPr>
                      <p:nvPr/>
                    </p:nvPicPr>
                    <p:blipFill>
                      <a:blip r:embed="rId4"/>
                      <a:srcRect/>
                      <a:stretch>
                        <a:fillRect/>
                      </a:stretch>
                    </p:blipFill>
                    <p:spPr bwMode="auto">
                      <a:xfrm>
                        <a:off x="588882" y="2003425"/>
                        <a:ext cx="1916113" cy="622300"/>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EC955137-07DF-4036-BB97-C820321C8A5F}"/>
              </a:ext>
            </a:extLst>
          </p:cNvPr>
          <p:cNvGraphicFramePr>
            <a:graphicFrameLocks noChangeAspect="1"/>
          </p:cNvGraphicFramePr>
          <p:nvPr/>
        </p:nvGraphicFramePr>
        <p:xfrm>
          <a:off x="4963144" y="2003853"/>
          <a:ext cx="2555256" cy="622613"/>
        </p:xfrm>
        <a:graphic>
          <a:graphicData uri="http://schemas.openxmlformats.org/presentationml/2006/ole">
            <mc:AlternateContent xmlns:mc="http://schemas.openxmlformats.org/markup-compatibility/2006">
              <mc:Choice xmlns:v="urn:schemas-microsoft-com:vml" Requires="v">
                <p:oleObj name="Equation" r:id="rId5" imgW="1752600" imgH="431800" progId="Equation.DSMT4">
                  <p:embed/>
                </p:oleObj>
              </mc:Choice>
              <mc:Fallback>
                <p:oleObj name="Equation" r:id="rId5" imgW="1752600" imgH="431800" progId="Equation.DSMT4">
                  <p:embed/>
                  <p:pic>
                    <p:nvPicPr>
                      <p:cNvPr id="10" name="Object 9">
                        <a:extLst>
                          <a:ext uri="{FF2B5EF4-FFF2-40B4-BE49-F238E27FC236}">
                            <a16:creationId xmlns:a16="http://schemas.microsoft.com/office/drawing/2014/main" id="{EC955137-07DF-4036-BB97-C820321C8A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3144" y="2003853"/>
                        <a:ext cx="2555256" cy="622613"/>
                      </a:xfrm>
                      <a:prstGeom prst="rect">
                        <a:avLst/>
                      </a:prstGeom>
                      <a:solidFill>
                        <a:srgbClr val="CCFFCC"/>
                      </a:solidFill>
                    </p:spPr>
                  </p:pic>
                </p:oleObj>
              </mc:Fallback>
            </mc:AlternateContent>
          </a:graphicData>
        </a:graphic>
      </p:graphicFrame>
      <p:sp>
        <p:nvSpPr>
          <p:cNvPr id="11" name="TextBox 10">
            <a:extLst>
              <a:ext uri="{FF2B5EF4-FFF2-40B4-BE49-F238E27FC236}">
                <a16:creationId xmlns:a16="http://schemas.microsoft.com/office/drawing/2014/main" id="{7389563B-200F-4B21-8B79-4812DCB483DE}"/>
              </a:ext>
            </a:extLst>
          </p:cNvPr>
          <p:cNvSpPr txBox="1"/>
          <p:nvPr/>
        </p:nvSpPr>
        <p:spPr>
          <a:xfrm flipH="1">
            <a:off x="480626" y="2972257"/>
            <a:ext cx="2451109" cy="369332"/>
          </a:xfrm>
          <a:prstGeom prst="rect">
            <a:avLst/>
          </a:prstGeom>
          <a:noFill/>
        </p:spPr>
        <p:txBody>
          <a:bodyPr wrap="square" rtlCol="0">
            <a:spAutoFit/>
          </a:bodyPr>
          <a:lstStyle/>
          <a:p>
            <a:r>
              <a:rPr lang="en-US"/>
              <a:t>Note particularly, </a:t>
            </a:r>
          </a:p>
        </p:txBody>
      </p:sp>
      <p:graphicFrame>
        <p:nvGraphicFramePr>
          <p:cNvPr id="15" name="Object 14">
            <a:extLst>
              <a:ext uri="{FF2B5EF4-FFF2-40B4-BE49-F238E27FC236}">
                <a16:creationId xmlns:a16="http://schemas.microsoft.com/office/drawing/2014/main" id="{B2CFD291-737E-4CD1-BE2E-B22318E1B55B}"/>
              </a:ext>
            </a:extLst>
          </p:cNvPr>
          <p:cNvGraphicFramePr>
            <a:graphicFrameLocks noChangeAspect="1"/>
          </p:cNvGraphicFramePr>
          <p:nvPr/>
        </p:nvGraphicFramePr>
        <p:xfrm>
          <a:off x="518472" y="3571522"/>
          <a:ext cx="7011988" cy="1084262"/>
        </p:xfrm>
        <a:graphic>
          <a:graphicData uri="http://schemas.openxmlformats.org/presentationml/2006/ole">
            <mc:AlternateContent xmlns:mc="http://schemas.openxmlformats.org/markup-compatibility/2006">
              <mc:Choice xmlns:v="urn:schemas-microsoft-com:vml" Requires="v">
                <p:oleObj name="Equation" r:id="rId7" imgW="4394160" imgH="685800" progId="Equation.DSMT4">
                  <p:embed/>
                </p:oleObj>
              </mc:Choice>
              <mc:Fallback>
                <p:oleObj name="Equation" r:id="rId7" imgW="4394160" imgH="685800" progId="Equation.DSMT4">
                  <p:embed/>
                  <p:pic>
                    <p:nvPicPr>
                      <p:cNvPr id="15" name="Object 14">
                        <a:extLst>
                          <a:ext uri="{FF2B5EF4-FFF2-40B4-BE49-F238E27FC236}">
                            <a16:creationId xmlns:a16="http://schemas.microsoft.com/office/drawing/2014/main" id="{B2CFD291-737E-4CD1-BE2E-B22318E1B55B}"/>
                          </a:ext>
                        </a:extLst>
                      </p:cNvPr>
                      <p:cNvPicPr>
                        <a:picLocks noChangeAspect="1" noChangeArrowheads="1"/>
                      </p:cNvPicPr>
                      <p:nvPr/>
                    </p:nvPicPr>
                    <p:blipFill>
                      <a:blip r:embed="rId8"/>
                      <a:srcRect/>
                      <a:stretch>
                        <a:fillRect/>
                      </a:stretch>
                    </p:blipFill>
                    <p:spPr bwMode="auto">
                      <a:xfrm>
                        <a:off x="518472" y="3571522"/>
                        <a:ext cx="7011988" cy="1084262"/>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80233831-1C4F-4102-A0EC-5AC363887FD7}"/>
              </a:ext>
            </a:extLst>
          </p:cNvPr>
          <p:cNvSpPr txBox="1"/>
          <p:nvPr/>
        </p:nvSpPr>
        <p:spPr>
          <a:xfrm>
            <a:off x="480626" y="4885717"/>
            <a:ext cx="9719175" cy="923330"/>
          </a:xfrm>
          <a:prstGeom prst="rect">
            <a:avLst/>
          </a:prstGeom>
          <a:noFill/>
        </p:spPr>
        <p:txBody>
          <a:bodyPr wrap="square" rtlCol="0">
            <a:spAutoFit/>
          </a:bodyPr>
          <a:lstStyle/>
          <a:p>
            <a:r>
              <a:rPr lang="en-US"/>
              <a:t>It follows that any function f is a conserved quantity if it is independent of any explicit reference to time, and commutes with H.  Obviously H will, if independent of time.  And we can directly test that total momentum, angular momentum does too, under most circumstances.</a:t>
            </a:r>
          </a:p>
        </p:txBody>
      </p:sp>
      <p:sp>
        <p:nvSpPr>
          <p:cNvPr id="3" name="TextBox 2">
            <a:extLst>
              <a:ext uri="{FF2B5EF4-FFF2-40B4-BE49-F238E27FC236}">
                <a16:creationId xmlns:a16="http://schemas.microsoft.com/office/drawing/2014/main" id="{1A87D34A-1261-4984-A869-8F670B19B6FD}"/>
              </a:ext>
            </a:extLst>
          </p:cNvPr>
          <p:cNvSpPr txBox="1"/>
          <p:nvPr/>
        </p:nvSpPr>
        <p:spPr>
          <a:xfrm>
            <a:off x="7877681" y="2073527"/>
            <a:ext cx="3990665" cy="646331"/>
          </a:xfrm>
          <a:prstGeom prst="rect">
            <a:avLst/>
          </a:prstGeom>
          <a:noFill/>
        </p:spPr>
        <p:txBody>
          <a:bodyPr wrap="square" rtlCol="0">
            <a:spAutoFit/>
          </a:bodyPr>
          <a:lstStyle/>
          <a:p>
            <a:r>
              <a:rPr lang="en-US"/>
              <a:t>Can work out from this definition that for instance:</a:t>
            </a:r>
          </a:p>
        </p:txBody>
      </p:sp>
      <p:graphicFrame>
        <p:nvGraphicFramePr>
          <p:cNvPr id="12" name="Object 11">
            <a:extLst>
              <a:ext uri="{FF2B5EF4-FFF2-40B4-BE49-F238E27FC236}">
                <a16:creationId xmlns:a16="http://schemas.microsoft.com/office/drawing/2014/main" id="{D04CD55E-57E1-42BE-B0F3-546C4DD5302C}"/>
              </a:ext>
            </a:extLst>
          </p:cNvPr>
          <p:cNvGraphicFramePr>
            <a:graphicFrameLocks noChangeAspect="1"/>
          </p:cNvGraphicFramePr>
          <p:nvPr/>
        </p:nvGraphicFramePr>
        <p:xfrm>
          <a:off x="7956838" y="2836532"/>
          <a:ext cx="1539875" cy="922338"/>
        </p:xfrm>
        <a:graphic>
          <a:graphicData uri="http://schemas.openxmlformats.org/presentationml/2006/ole">
            <mc:AlternateContent xmlns:mc="http://schemas.openxmlformats.org/markup-compatibility/2006">
              <mc:Choice xmlns:v="urn:schemas-microsoft-com:vml" Requires="v">
                <p:oleObj name="Equation" r:id="rId9" imgW="965160" imgH="583920" progId="Equation.DSMT4">
                  <p:embed/>
                </p:oleObj>
              </mc:Choice>
              <mc:Fallback>
                <p:oleObj name="Equation" r:id="rId9" imgW="965160" imgH="583920" progId="Equation.DSMT4">
                  <p:embed/>
                  <p:pic>
                    <p:nvPicPr>
                      <p:cNvPr id="12" name="Object 11">
                        <a:extLst>
                          <a:ext uri="{FF2B5EF4-FFF2-40B4-BE49-F238E27FC236}">
                            <a16:creationId xmlns:a16="http://schemas.microsoft.com/office/drawing/2014/main" id="{D04CD55E-57E1-42BE-B0F3-546C4DD5302C}"/>
                          </a:ext>
                        </a:extLst>
                      </p:cNvPr>
                      <p:cNvPicPr>
                        <a:picLocks noChangeAspect="1" noChangeArrowheads="1"/>
                      </p:cNvPicPr>
                      <p:nvPr/>
                    </p:nvPicPr>
                    <p:blipFill>
                      <a:blip r:embed="rId10"/>
                      <a:srcRect/>
                      <a:stretch>
                        <a:fillRect/>
                      </a:stretch>
                    </p:blipFill>
                    <p:spPr bwMode="auto">
                      <a:xfrm>
                        <a:off x="7956838" y="2836532"/>
                        <a:ext cx="1539875" cy="922338"/>
                      </a:xfrm>
                      <a:prstGeom prst="rect">
                        <a:avLst/>
                      </a:prstGeom>
                      <a:noFill/>
                    </p:spPr>
                  </p:pic>
                </p:oleObj>
              </mc:Fallback>
            </mc:AlternateContent>
          </a:graphicData>
        </a:graphic>
      </p:graphicFrame>
    </p:spTree>
    <p:extLst>
      <p:ext uri="{BB962C8B-B14F-4D97-AF65-F5344CB8AC3E}">
        <p14:creationId xmlns:p14="http://schemas.microsoft.com/office/powerpoint/2010/main" val="1205518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1C1E7E21-D831-4C4D-BB2D-4ED4FF6141EB}"/>
              </a:ext>
            </a:extLst>
          </p:cNvPr>
          <p:cNvSpPr txBox="1"/>
          <p:nvPr/>
        </p:nvSpPr>
        <p:spPr>
          <a:xfrm>
            <a:off x="565609" y="1810349"/>
            <a:ext cx="2601798" cy="369332"/>
          </a:xfrm>
          <a:prstGeom prst="rect">
            <a:avLst/>
          </a:prstGeom>
          <a:noFill/>
        </p:spPr>
        <p:txBody>
          <a:bodyPr wrap="square" rtlCol="0">
            <a:spAutoFit/>
          </a:bodyPr>
          <a:lstStyle/>
          <a:p>
            <a:r>
              <a:rPr lang="en-US" b="1"/>
              <a:t>Normal oscillator:</a:t>
            </a:r>
          </a:p>
        </p:txBody>
      </p:sp>
      <p:graphicFrame>
        <p:nvGraphicFramePr>
          <p:cNvPr id="8" name="Object 7">
            <a:extLst>
              <a:ext uri="{FF2B5EF4-FFF2-40B4-BE49-F238E27FC236}">
                <a16:creationId xmlns:a16="http://schemas.microsoft.com/office/drawing/2014/main" id="{98107D1F-8155-4EE8-A7B7-D58583B1BC67}"/>
              </a:ext>
            </a:extLst>
          </p:cNvPr>
          <p:cNvGraphicFramePr>
            <a:graphicFrameLocks noChangeAspect="1"/>
          </p:cNvGraphicFramePr>
          <p:nvPr/>
        </p:nvGraphicFramePr>
        <p:xfrm>
          <a:off x="695652" y="2393126"/>
          <a:ext cx="982319" cy="1098138"/>
        </p:xfrm>
        <a:graphic>
          <a:graphicData uri="http://schemas.openxmlformats.org/presentationml/2006/ole">
            <mc:AlternateContent xmlns:mc="http://schemas.openxmlformats.org/markup-compatibility/2006">
              <mc:Choice xmlns:v="urn:schemas-microsoft-com:vml" Requires="v">
                <p:oleObj name="Equation" r:id="rId3" imgW="723600" imgH="812520" progId="Equation.DSMT4">
                  <p:embed/>
                </p:oleObj>
              </mc:Choice>
              <mc:Fallback>
                <p:oleObj name="Equation" r:id="rId3" imgW="723600" imgH="812520" progId="Equation.DSMT4">
                  <p:embed/>
                  <p:pic>
                    <p:nvPicPr>
                      <p:cNvPr id="8" name="Object 7">
                        <a:extLst>
                          <a:ext uri="{FF2B5EF4-FFF2-40B4-BE49-F238E27FC236}">
                            <a16:creationId xmlns:a16="http://schemas.microsoft.com/office/drawing/2014/main" id="{98107D1F-8155-4EE8-A7B7-D58583B1BC67}"/>
                          </a:ext>
                        </a:extLst>
                      </p:cNvPr>
                      <p:cNvPicPr>
                        <a:picLocks noChangeAspect="1" noChangeArrowheads="1"/>
                      </p:cNvPicPr>
                      <p:nvPr/>
                    </p:nvPicPr>
                    <p:blipFill>
                      <a:blip r:embed="rId4"/>
                      <a:srcRect/>
                      <a:stretch>
                        <a:fillRect/>
                      </a:stretch>
                    </p:blipFill>
                    <p:spPr bwMode="auto">
                      <a:xfrm>
                        <a:off x="695652" y="2393126"/>
                        <a:ext cx="982319" cy="1098138"/>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470E431B-5928-430A-BD90-83B4B968734D}"/>
              </a:ext>
            </a:extLst>
          </p:cNvPr>
          <p:cNvGraphicFramePr>
            <a:graphicFrameLocks noChangeAspect="1"/>
          </p:cNvGraphicFramePr>
          <p:nvPr/>
        </p:nvGraphicFramePr>
        <p:xfrm>
          <a:off x="3082564" y="2481021"/>
          <a:ext cx="3194475" cy="584759"/>
        </p:xfrm>
        <a:graphic>
          <a:graphicData uri="http://schemas.openxmlformats.org/presentationml/2006/ole">
            <mc:AlternateContent xmlns:mc="http://schemas.openxmlformats.org/markup-compatibility/2006">
              <mc:Choice xmlns:v="urn:schemas-microsoft-com:vml" Requires="v">
                <p:oleObj name="Equation" r:id="rId5" imgW="2451100" imgH="444500" progId="Equation.DSMT4">
                  <p:embed/>
                </p:oleObj>
              </mc:Choice>
              <mc:Fallback>
                <p:oleObj name="Equation" r:id="rId5" imgW="2451100" imgH="444500" progId="Equation.DSMT4">
                  <p:embed/>
                  <p:pic>
                    <p:nvPicPr>
                      <p:cNvPr id="12" name="Object 11">
                        <a:extLst>
                          <a:ext uri="{FF2B5EF4-FFF2-40B4-BE49-F238E27FC236}">
                            <a16:creationId xmlns:a16="http://schemas.microsoft.com/office/drawing/2014/main" id="{470E431B-5928-430A-BD90-83B4B96873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2564" y="2481021"/>
                        <a:ext cx="3194475" cy="584759"/>
                      </a:xfrm>
                      <a:prstGeom prst="rect">
                        <a:avLst/>
                      </a:prstGeom>
                      <a:solidFill>
                        <a:srgbClr val="CCFFCC"/>
                      </a:solidFill>
                    </p:spPr>
                  </p:pic>
                </p:oleObj>
              </mc:Fallback>
            </mc:AlternateContent>
          </a:graphicData>
        </a:graphic>
      </p:graphicFrame>
      <p:sp>
        <p:nvSpPr>
          <p:cNvPr id="13" name="Rectangle 12">
            <a:extLst>
              <a:ext uri="{FF2B5EF4-FFF2-40B4-BE49-F238E27FC236}">
                <a16:creationId xmlns:a16="http://schemas.microsoft.com/office/drawing/2014/main" id="{A450A9A7-D248-4C3D-831C-6DEE289D8993}"/>
              </a:ext>
            </a:extLst>
          </p:cNvPr>
          <p:cNvSpPr/>
          <p:nvPr/>
        </p:nvSpPr>
        <p:spPr>
          <a:xfrm>
            <a:off x="555284" y="4105553"/>
            <a:ext cx="1985287" cy="369332"/>
          </a:xfrm>
          <a:prstGeom prst="rect">
            <a:avLst/>
          </a:prstGeom>
        </p:spPr>
        <p:txBody>
          <a:bodyPr wrap="none">
            <a:spAutoFit/>
          </a:bodyPr>
          <a:lstStyle/>
          <a:p>
            <a:r>
              <a:rPr lang="en-US" b="1"/>
              <a:t>Damped oscillator:</a:t>
            </a:r>
          </a:p>
        </p:txBody>
      </p:sp>
      <p:graphicFrame>
        <p:nvGraphicFramePr>
          <p:cNvPr id="16" name="Object 15">
            <a:extLst>
              <a:ext uri="{FF2B5EF4-FFF2-40B4-BE49-F238E27FC236}">
                <a16:creationId xmlns:a16="http://schemas.microsoft.com/office/drawing/2014/main" id="{449B9604-D21D-4557-BF13-A6E7EC3C7421}"/>
              </a:ext>
            </a:extLst>
          </p:cNvPr>
          <p:cNvGraphicFramePr>
            <a:graphicFrameLocks noChangeAspect="1"/>
          </p:cNvGraphicFramePr>
          <p:nvPr/>
        </p:nvGraphicFramePr>
        <p:xfrm>
          <a:off x="695652" y="4694443"/>
          <a:ext cx="1570358" cy="1132427"/>
        </p:xfrm>
        <a:graphic>
          <a:graphicData uri="http://schemas.openxmlformats.org/presentationml/2006/ole">
            <mc:AlternateContent xmlns:mc="http://schemas.openxmlformats.org/markup-compatibility/2006">
              <mc:Choice xmlns:v="urn:schemas-microsoft-com:vml" Requires="v">
                <p:oleObj name="Equation" r:id="rId7" imgW="1130040" imgH="812520" progId="Equation.DSMT4">
                  <p:embed/>
                </p:oleObj>
              </mc:Choice>
              <mc:Fallback>
                <p:oleObj name="Equation" r:id="rId7" imgW="1130040" imgH="812520" progId="Equation.DSMT4">
                  <p:embed/>
                  <p:pic>
                    <p:nvPicPr>
                      <p:cNvPr id="16" name="Object 15">
                        <a:extLst>
                          <a:ext uri="{FF2B5EF4-FFF2-40B4-BE49-F238E27FC236}">
                            <a16:creationId xmlns:a16="http://schemas.microsoft.com/office/drawing/2014/main" id="{449B9604-D21D-4557-BF13-A6E7EC3C7421}"/>
                          </a:ext>
                        </a:extLst>
                      </p:cNvPr>
                      <p:cNvPicPr>
                        <a:picLocks noChangeAspect="1" noChangeArrowheads="1"/>
                      </p:cNvPicPr>
                      <p:nvPr/>
                    </p:nvPicPr>
                    <p:blipFill>
                      <a:blip r:embed="rId8"/>
                      <a:srcRect/>
                      <a:stretch>
                        <a:fillRect/>
                      </a:stretch>
                    </p:blipFill>
                    <p:spPr bwMode="auto">
                      <a:xfrm>
                        <a:off x="695652" y="4694443"/>
                        <a:ext cx="1570358" cy="1132427"/>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2AA78C6E-5348-42EC-9B5A-135F87DFC315}"/>
              </a:ext>
            </a:extLst>
          </p:cNvPr>
          <p:cNvGraphicFramePr>
            <a:graphicFrameLocks noChangeAspect="1"/>
          </p:cNvGraphicFramePr>
          <p:nvPr/>
        </p:nvGraphicFramePr>
        <p:xfrm>
          <a:off x="3082564" y="4835956"/>
          <a:ext cx="4360873" cy="369332"/>
        </p:xfrm>
        <a:graphic>
          <a:graphicData uri="http://schemas.openxmlformats.org/presentationml/2006/ole">
            <mc:AlternateContent xmlns:mc="http://schemas.openxmlformats.org/markup-compatibility/2006">
              <mc:Choice xmlns:v="urn:schemas-microsoft-com:vml" Requires="v">
                <p:oleObj name="Equation" r:id="rId9" imgW="3505200" imgH="292100" progId="Equation.DSMT4">
                  <p:embed/>
                </p:oleObj>
              </mc:Choice>
              <mc:Fallback>
                <p:oleObj name="Equation" r:id="rId9" imgW="3505200" imgH="292100" progId="Equation.DSMT4">
                  <p:embed/>
                  <p:pic>
                    <p:nvPicPr>
                      <p:cNvPr id="19" name="Object 18">
                        <a:extLst>
                          <a:ext uri="{FF2B5EF4-FFF2-40B4-BE49-F238E27FC236}">
                            <a16:creationId xmlns:a16="http://schemas.microsoft.com/office/drawing/2014/main" id="{2AA78C6E-5348-42EC-9B5A-135F87DFC31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2564" y="4835956"/>
                        <a:ext cx="4360873" cy="369332"/>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46A0AADD-C12A-4BF5-B38D-C5B0FE0B74C8}"/>
              </a:ext>
            </a:extLst>
          </p:cNvPr>
          <p:cNvSpPr txBox="1"/>
          <p:nvPr/>
        </p:nvSpPr>
        <p:spPr>
          <a:xfrm>
            <a:off x="7488284" y="2393126"/>
            <a:ext cx="4008064" cy="584775"/>
          </a:xfrm>
          <a:prstGeom prst="rect">
            <a:avLst/>
          </a:prstGeom>
          <a:noFill/>
        </p:spPr>
        <p:txBody>
          <a:bodyPr wrap="square" rtlCol="0">
            <a:spAutoFit/>
          </a:bodyPr>
          <a:lstStyle/>
          <a:p>
            <a:r>
              <a:rPr lang="en-US" sz="1600"/>
              <a:t>Energy constant and shared equally between KE and PE, as can directly calculate.</a:t>
            </a:r>
          </a:p>
        </p:txBody>
      </p:sp>
      <p:sp>
        <p:nvSpPr>
          <p:cNvPr id="21" name="TextBox 20">
            <a:extLst>
              <a:ext uri="{FF2B5EF4-FFF2-40B4-BE49-F238E27FC236}">
                <a16:creationId xmlns:a16="http://schemas.microsoft.com/office/drawing/2014/main" id="{F203BF45-046D-4C1B-B6AE-712230D56BE5}"/>
              </a:ext>
            </a:extLst>
          </p:cNvPr>
          <p:cNvSpPr txBox="1"/>
          <p:nvPr/>
        </p:nvSpPr>
        <p:spPr>
          <a:xfrm>
            <a:off x="7808746" y="4775125"/>
            <a:ext cx="3555627" cy="1077218"/>
          </a:xfrm>
          <a:prstGeom prst="rect">
            <a:avLst/>
          </a:prstGeom>
          <a:noFill/>
        </p:spPr>
        <p:txBody>
          <a:bodyPr wrap="square" rtlCol="0">
            <a:spAutoFit/>
          </a:bodyPr>
          <a:lstStyle/>
          <a:p>
            <a:r>
              <a:rPr lang="en-US" sz="1600"/>
              <a:t>Period averaged energy decays exponentially according to </a:t>
            </a:r>
            <a:r>
              <a:rPr lang="el-GR" sz="1600"/>
              <a:t>γ</a:t>
            </a:r>
            <a:r>
              <a:rPr lang="en-US" sz="1600"/>
              <a:t> of course, and shared equally between KE and PE if weak damping.</a:t>
            </a:r>
          </a:p>
        </p:txBody>
      </p:sp>
      <p:sp>
        <p:nvSpPr>
          <p:cNvPr id="29" name="TextBox 28">
            <a:extLst>
              <a:ext uri="{FF2B5EF4-FFF2-40B4-BE49-F238E27FC236}">
                <a16:creationId xmlns:a16="http://schemas.microsoft.com/office/drawing/2014/main" id="{844C6AFC-FEE4-4560-9BF8-15233DE6B8F6}"/>
              </a:ext>
            </a:extLst>
          </p:cNvPr>
          <p:cNvSpPr txBox="1"/>
          <p:nvPr/>
        </p:nvSpPr>
        <p:spPr>
          <a:xfrm>
            <a:off x="565609" y="1157591"/>
            <a:ext cx="8311953" cy="369332"/>
          </a:xfrm>
          <a:prstGeom prst="rect">
            <a:avLst/>
          </a:prstGeom>
          <a:noFill/>
        </p:spPr>
        <p:txBody>
          <a:bodyPr wrap="square" rtlCol="0">
            <a:spAutoFit/>
          </a:bodyPr>
          <a:lstStyle/>
          <a:p>
            <a:r>
              <a:rPr lang="en-US"/>
              <a:t>Harmonic oscillator behavior appropriate close to equilibrium points, usually.</a:t>
            </a:r>
          </a:p>
        </p:txBody>
      </p:sp>
      <p:graphicFrame>
        <p:nvGraphicFramePr>
          <p:cNvPr id="31" name="Object 30">
            <a:extLst>
              <a:ext uri="{FF2B5EF4-FFF2-40B4-BE49-F238E27FC236}">
                <a16:creationId xmlns:a16="http://schemas.microsoft.com/office/drawing/2014/main" id="{F3F50CEC-81CF-458D-8A29-D6AFD0806132}"/>
              </a:ext>
            </a:extLst>
          </p:cNvPr>
          <p:cNvGraphicFramePr>
            <a:graphicFrameLocks noChangeAspect="1"/>
          </p:cNvGraphicFramePr>
          <p:nvPr/>
        </p:nvGraphicFramePr>
        <p:xfrm>
          <a:off x="7916820" y="5963730"/>
          <a:ext cx="1836737" cy="587375"/>
        </p:xfrm>
        <a:graphic>
          <a:graphicData uri="http://schemas.openxmlformats.org/presentationml/2006/ole">
            <mc:AlternateContent xmlns:mc="http://schemas.openxmlformats.org/markup-compatibility/2006">
              <mc:Choice xmlns:v="urn:schemas-microsoft-com:vml" Requires="v">
                <p:oleObj name="Equation" r:id="rId11" imgW="1218960" imgH="393480" progId="Equation.DSMT4">
                  <p:embed/>
                </p:oleObj>
              </mc:Choice>
              <mc:Fallback>
                <p:oleObj name="Equation" r:id="rId11" imgW="1218960" imgH="393480" progId="Equation.DSMT4">
                  <p:embed/>
                  <p:pic>
                    <p:nvPicPr>
                      <p:cNvPr id="31" name="Object 30">
                        <a:extLst>
                          <a:ext uri="{FF2B5EF4-FFF2-40B4-BE49-F238E27FC236}">
                            <a16:creationId xmlns:a16="http://schemas.microsoft.com/office/drawing/2014/main" id="{F3F50CEC-81CF-458D-8A29-D6AFD0806132}"/>
                          </a:ext>
                        </a:extLst>
                      </p:cNvPr>
                      <p:cNvPicPr>
                        <a:picLocks noChangeAspect="1" noChangeArrowheads="1"/>
                      </p:cNvPicPr>
                      <p:nvPr/>
                    </p:nvPicPr>
                    <p:blipFill>
                      <a:blip r:embed="rId12"/>
                      <a:srcRect/>
                      <a:stretch>
                        <a:fillRect/>
                      </a:stretch>
                    </p:blipFill>
                    <p:spPr bwMode="auto">
                      <a:xfrm>
                        <a:off x="7916820" y="5963730"/>
                        <a:ext cx="1836737" cy="587375"/>
                      </a:xfrm>
                      <a:prstGeom prst="rect">
                        <a:avLst/>
                      </a:prstGeom>
                      <a:solidFill>
                        <a:srgbClr val="CCFFCC"/>
                      </a:solidFill>
                    </p:spPr>
                  </p:pic>
                </p:oleObj>
              </mc:Fallback>
            </mc:AlternateContent>
          </a:graphicData>
        </a:graphic>
      </p:graphicFrame>
      <p:graphicFrame>
        <p:nvGraphicFramePr>
          <p:cNvPr id="32" name="Object 31">
            <a:extLst>
              <a:ext uri="{FF2B5EF4-FFF2-40B4-BE49-F238E27FC236}">
                <a16:creationId xmlns:a16="http://schemas.microsoft.com/office/drawing/2014/main" id="{01E1F3F2-7122-4EDB-A73E-8DAD708E6217}"/>
              </a:ext>
            </a:extLst>
          </p:cNvPr>
          <p:cNvGraphicFramePr>
            <a:graphicFrameLocks noChangeAspect="1"/>
          </p:cNvGraphicFramePr>
          <p:nvPr/>
        </p:nvGraphicFramePr>
        <p:xfrm>
          <a:off x="7573127" y="3154145"/>
          <a:ext cx="1262062" cy="585787"/>
        </p:xfrm>
        <a:graphic>
          <a:graphicData uri="http://schemas.openxmlformats.org/presentationml/2006/ole">
            <mc:AlternateContent xmlns:mc="http://schemas.openxmlformats.org/markup-compatibility/2006">
              <mc:Choice xmlns:v="urn:schemas-microsoft-com:vml" Requires="v">
                <p:oleObj name="Equation" r:id="rId13" imgW="838080" imgH="393480" progId="Equation.DSMT4">
                  <p:embed/>
                </p:oleObj>
              </mc:Choice>
              <mc:Fallback>
                <p:oleObj name="Equation" r:id="rId13" imgW="838080" imgH="393480" progId="Equation.DSMT4">
                  <p:embed/>
                  <p:pic>
                    <p:nvPicPr>
                      <p:cNvPr id="32" name="Object 31">
                        <a:extLst>
                          <a:ext uri="{FF2B5EF4-FFF2-40B4-BE49-F238E27FC236}">
                            <a16:creationId xmlns:a16="http://schemas.microsoft.com/office/drawing/2014/main" id="{01E1F3F2-7122-4EDB-A73E-8DAD708E6217}"/>
                          </a:ext>
                        </a:extLst>
                      </p:cNvPr>
                      <p:cNvPicPr>
                        <a:picLocks noChangeAspect="1" noChangeArrowheads="1"/>
                      </p:cNvPicPr>
                      <p:nvPr/>
                    </p:nvPicPr>
                    <p:blipFill>
                      <a:blip r:embed="rId14"/>
                      <a:srcRect/>
                      <a:stretch>
                        <a:fillRect/>
                      </a:stretch>
                    </p:blipFill>
                    <p:spPr bwMode="auto">
                      <a:xfrm>
                        <a:off x="7573127" y="3154145"/>
                        <a:ext cx="1262062" cy="585787"/>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149991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21">
            <a:extLst>
              <a:ext uri="{FF2B5EF4-FFF2-40B4-BE49-F238E27FC236}">
                <a16:creationId xmlns:a16="http://schemas.microsoft.com/office/drawing/2014/main" id="{524CD96B-87DF-40DA-81FD-EA0A93DAEE08}"/>
              </a:ext>
            </a:extLst>
          </p:cNvPr>
          <p:cNvSpPr/>
          <p:nvPr/>
        </p:nvSpPr>
        <p:spPr>
          <a:xfrm>
            <a:off x="555283" y="1026940"/>
            <a:ext cx="2763834" cy="369332"/>
          </a:xfrm>
          <a:prstGeom prst="rect">
            <a:avLst/>
          </a:prstGeom>
        </p:spPr>
        <p:txBody>
          <a:bodyPr wrap="none">
            <a:spAutoFit/>
          </a:bodyPr>
          <a:lstStyle/>
          <a:p>
            <a:r>
              <a:rPr lang="en-US" b="1"/>
              <a:t>Damped, driven, oscillator:</a:t>
            </a:r>
          </a:p>
        </p:txBody>
      </p:sp>
      <p:graphicFrame>
        <p:nvGraphicFramePr>
          <p:cNvPr id="24" name="Object 23">
            <a:extLst>
              <a:ext uri="{FF2B5EF4-FFF2-40B4-BE49-F238E27FC236}">
                <a16:creationId xmlns:a16="http://schemas.microsoft.com/office/drawing/2014/main" id="{98F66EB2-23E6-435B-9215-B669BF51024C}"/>
              </a:ext>
            </a:extLst>
          </p:cNvPr>
          <p:cNvGraphicFramePr>
            <a:graphicFrameLocks noChangeAspect="1"/>
          </p:cNvGraphicFramePr>
          <p:nvPr/>
        </p:nvGraphicFramePr>
        <p:xfrm>
          <a:off x="616064" y="1581241"/>
          <a:ext cx="1863725" cy="812800"/>
        </p:xfrm>
        <a:graphic>
          <a:graphicData uri="http://schemas.openxmlformats.org/presentationml/2006/ole">
            <mc:AlternateContent xmlns:mc="http://schemas.openxmlformats.org/markup-compatibility/2006">
              <mc:Choice xmlns:v="urn:schemas-microsoft-com:vml" Requires="v">
                <p:oleObj name="Equation" r:id="rId3" imgW="1866600" imgH="812520" progId="Equation.DSMT4">
                  <p:embed/>
                </p:oleObj>
              </mc:Choice>
              <mc:Fallback>
                <p:oleObj name="Equation" r:id="rId3" imgW="1866600" imgH="812520" progId="Equation.DSMT4">
                  <p:embed/>
                  <p:pic>
                    <p:nvPicPr>
                      <p:cNvPr id="24" name="Object 23">
                        <a:extLst>
                          <a:ext uri="{FF2B5EF4-FFF2-40B4-BE49-F238E27FC236}">
                            <a16:creationId xmlns:a16="http://schemas.microsoft.com/office/drawing/2014/main" id="{98F66EB2-23E6-435B-9215-B669BF51024C}"/>
                          </a:ext>
                        </a:extLst>
                      </p:cNvPr>
                      <p:cNvPicPr>
                        <a:picLocks noChangeAspect="1" noChangeArrowheads="1"/>
                      </p:cNvPicPr>
                      <p:nvPr/>
                    </p:nvPicPr>
                    <p:blipFill>
                      <a:blip r:embed="rId4"/>
                      <a:srcRect/>
                      <a:stretch>
                        <a:fillRect/>
                      </a:stretch>
                    </p:blipFill>
                    <p:spPr bwMode="auto">
                      <a:xfrm>
                        <a:off x="616064" y="1581241"/>
                        <a:ext cx="1863725" cy="812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25">
            <a:extLst>
              <a:ext uri="{FF2B5EF4-FFF2-40B4-BE49-F238E27FC236}">
                <a16:creationId xmlns:a16="http://schemas.microsoft.com/office/drawing/2014/main" id="{82983FC9-5098-4463-9C05-2739CF0F7C91}"/>
              </a:ext>
            </a:extLst>
          </p:cNvPr>
          <p:cNvGraphicFramePr>
            <a:graphicFrameLocks noChangeAspect="1"/>
          </p:cNvGraphicFramePr>
          <p:nvPr/>
        </p:nvGraphicFramePr>
        <p:xfrm>
          <a:off x="3198924" y="1619486"/>
          <a:ext cx="3967833" cy="587105"/>
        </p:xfrm>
        <a:graphic>
          <a:graphicData uri="http://schemas.openxmlformats.org/presentationml/2006/ole">
            <mc:AlternateContent xmlns:mc="http://schemas.openxmlformats.org/markup-compatibility/2006">
              <mc:Choice xmlns:v="urn:schemas-microsoft-com:vml" Requires="v">
                <p:oleObj name="Equation" r:id="rId5" imgW="3556000" imgH="520700" progId="Equation.DSMT4">
                  <p:embed/>
                </p:oleObj>
              </mc:Choice>
              <mc:Fallback>
                <p:oleObj name="Equation" r:id="rId5" imgW="3556000" imgH="520700" progId="Equation.DSMT4">
                  <p:embed/>
                  <p:pic>
                    <p:nvPicPr>
                      <p:cNvPr id="26" name="Object 25">
                        <a:extLst>
                          <a:ext uri="{FF2B5EF4-FFF2-40B4-BE49-F238E27FC236}">
                            <a16:creationId xmlns:a16="http://schemas.microsoft.com/office/drawing/2014/main" id="{82983FC9-5098-4463-9C05-2739CF0F7C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98924" y="1619486"/>
                        <a:ext cx="3967833" cy="587105"/>
                      </a:xfrm>
                      <a:prstGeom prst="rect">
                        <a:avLst/>
                      </a:prstGeom>
                      <a:solidFill>
                        <a:srgbClr val="CCFFCC"/>
                      </a:solidFill>
                    </p:spPr>
                  </p:pic>
                </p:oleObj>
              </mc:Fallback>
            </mc:AlternateContent>
          </a:graphicData>
        </a:graphic>
      </p:graphicFrame>
      <p:sp>
        <p:nvSpPr>
          <p:cNvPr id="27" name="TextBox 26">
            <a:extLst>
              <a:ext uri="{FF2B5EF4-FFF2-40B4-BE49-F238E27FC236}">
                <a16:creationId xmlns:a16="http://schemas.microsoft.com/office/drawing/2014/main" id="{CB173C01-0F29-4C6A-AF35-C12683F764F8}"/>
              </a:ext>
            </a:extLst>
          </p:cNvPr>
          <p:cNvSpPr txBox="1"/>
          <p:nvPr/>
        </p:nvSpPr>
        <p:spPr>
          <a:xfrm>
            <a:off x="7398939" y="1581241"/>
            <a:ext cx="4582070" cy="1077218"/>
          </a:xfrm>
          <a:prstGeom prst="rect">
            <a:avLst/>
          </a:prstGeom>
          <a:noFill/>
        </p:spPr>
        <p:txBody>
          <a:bodyPr wrap="square" rtlCol="0">
            <a:spAutoFit/>
          </a:bodyPr>
          <a:lstStyle/>
          <a:p>
            <a:r>
              <a:rPr lang="en-US" sz="1600"/>
              <a:t>Long time motion given above; excludes transients which are initial condition dependent and exponentially decaying..  Period of motion is same as that of driving force.</a:t>
            </a:r>
            <a:endParaRPr lang="en-US"/>
          </a:p>
        </p:txBody>
      </p:sp>
      <p:sp>
        <p:nvSpPr>
          <p:cNvPr id="28" name="TextBox 27">
            <a:extLst>
              <a:ext uri="{FF2B5EF4-FFF2-40B4-BE49-F238E27FC236}">
                <a16:creationId xmlns:a16="http://schemas.microsoft.com/office/drawing/2014/main" id="{6513E3F4-8C84-4111-A296-EF576D8C6F8B}"/>
              </a:ext>
            </a:extLst>
          </p:cNvPr>
          <p:cNvSpPr txBox="1"/>
          <p:nvPr/>
        </p:nvSpPr>
        <p:spPr>
          <a:xfrm>
            <a:off x="8492652" y="2943538"/>
            <a:ext cx="3555627" cy="1077218"/>
          </a:xfrm>
          <a:prstGeom prst="rect">
            <a:avLst/>
          </a:prstGeom>
          <a:noFill/>
        </p:spPr>
        <p:txBody>
          <a:bodyPr wrap="square" rtlCol="0">
            <a:spAutoFit/>
          </a:bodyPr>
          <a:lstStyle/>
          <a:p>
            <a:r>
              <a:rPr lang="en-US" sz="1600"/>
              <a:t>Long time energy profile is periodic in time, with period of driving force.  Period averaged energy is max near resonant frequency.</a:t>
            </a:r>
          </a:p>
        </p:txBody>
      </p:sp>
      <p:sp>
        <p:nvSpPr>
          <p:cNvPr id="7" name="TextBox 6">
            <a:extLst>
              <a:ext uri="{FF2B5EF4-FFF2-40B4-BE49-F238E27FC236}">
                <a16:creationId xmlns:a16="http://schemas.microsoft.com/office/drawing/2014/main" id="{3E2A624E-A420-47B8-80D4-1D36AEA8E6FC}"/>
              </a:ext>
            </a:extLst>
          </p:cNvPr>
          <p:cNvSpPr txBox="1"/>
          <p:nvPr/>
        </p:nvSpPr>
        <p:spPr>
          <a:xfrm>
            <a:off x="555283" y="2943538"/>
            <a:ext cx="4857689" cy="615553"/>
          </a:xfrm>
          <a:prstGeom prst="rect">
            <a:avLst/>
          </a:prstGeom>
          <a:noFill/>
        </p:spPr>
        <p:txBody>
          <a:bodyPr wrap="square" rtlCol="0">
            <a:spAutoFit/>
          </a:bodyPr>
          <a:lstStyle/>
          <a:p>
            <a:r>
              <a:rPr lang="en-US" sz="1600"/>
              <a:t>Long time amplitude is dependent on driving force, and max near resonant frequency</a:t>
            </a:r>
            <a:r>
              <a:rPr lang="en-US"/>
              <a:t> </a:t>
            </a:r>
          </a:p>
        </p:txBody>
      </p:sp>
      <p:graphicFrame>
        <p:nvGraphicFramePr>
          <p:cNvPr id="10" name="Object 9">
            <a:extLst>
              <a:ext uri="{FF2B5EF4-FFF2-40B4-BE49-F238E27FC236}">
                <a16:creationId xmlns:a16="http://schemas.microsoft.com/office/drawing/2014/main" id="{389379A8-8EC4-4472-A205-5936F43AF086}"/>
              </a:ext>
            </a:extLst>
          </p:cNvPr>
          <p:cNvGraphicFramePr>
            <a:graphicFrameLocks noChangeAspect="1"/>
          </p:cNvGraphicFramePr>
          <p:nvPr/>
        </p:nvGraphicFramePr>
        <p:xfrm>
          <a:off x="8616859" y="4214395"/>
          <a:ext cx="2735100" cy="593601"/>
        </p:xfrm>
        <a:graphic>
          <a:graphicData uri="http://schemas.openxmlformats.org/presentationml/2006/ole">
            <mc:AlternateContent xmlns:mc="http://schemas.openxmlformats.org/markup-compatibility/2006">
              <mc:Choice xmlns:v="urn:schemas-microsoft-com:vml" Requires="v">
                <p:oleObj name="Equation" r:id="rId7" imgW="2108160" imgH="457200" progId="Equation.DSMT4">
                  <p:embed/>
                </p:oleObj>
              </mc:Choice>
              <mc:Fallback>
                <p:oleObj name="Equation" r:id="rId7" imgW="2108160" imgH="457200" progId="Equation.DSMT4">
                  <p:embed/>
                  <p:pic>
                    <p:nvPicPr>
                      <p:cNvPr id="10" name="Object 9">
                        <a:extLst>
                          <a:ext uri="{FF2B5EF4-FFF2-40B4-BE49-F238E27FC236}">
                            <a16:creationId xmlns:a16="http://schemas.microsoft.com/office/drawing/2014/main" id="{389379A8-8EC4-4472-A205-5936F43AF086}"/>
                          </a:ext>
                        </a:extLst>
                      </p:cNvPr>
                      <p:cNvPicPr>
                        <a:picLocks noChangeAspect="1" noChangeArrowheads="1"/>
                      </p:cNvPicPr>
                      <p:nvPr/>
                    </p:nvPicPr>
                    <p:blipFill>
                      <a:blip r:embed="rId8"/>
                      <a:srcRect/>
                      <a:stretch>
                        <a:fillRect/>
                      </a:stretch>
                    </p:blipFill>
                    <p:spPr bwMode="auto">
                      <a:xfrm>
                        <a:off x="8616859" y="4214395"/>
                        <a:ext cx="2735100" cy="593601"/>
                      </a:xfrm>
                      <a:prstGeom prst="rect">
                        <a:avLst/>
                      </a:prstGeom>
                      <a:solidFill>
                        <a:schemeClr val="bg1"/>
                      </a:solidFill>
                    </p:spPr>
                  </p:pic>
                </p:oleObj>
              </mc:Fallback>
            </mc:AlternateContent>
          </a:graphicData>
        </a:graphic>
      </p:graphicFrame>
      <p:graphicFrame>
        <p:nvGraphicFramePr>
          <p:cNvPr id="14" name="Object 13">
            <a:extLst>
              <a:ext uri="{FF2B5EF4-FFF2-40B4-BE49-F238E27FC236}">
                <a16:creationId xmlns:a16="http://schemas.microsoft.com/office/drawing/2014/main" id="{3ACF0D23-22B1-4AA8-82D1-211747BA4D5B}"/>
              </a:ext>
            </a:extLst>
          </p:cNvPr>
          <p:cNvGraphicFramePr>
            <a:graphicFrameLocks noChangeAspect="1"/>
          </p:cNvGraphicFramePr>
          <p:nvPr/>
        </p:nvGraphicFramePr>
        <p:xfrm>
          <a:off x="709881" y="3886706"/>
          <a:ext cx="2274246" cy="553697"/>
        </p:xfrm>
        <a:graphic>
          <a:graphicData uri="http://schemas.openxmlformats.org/presentationml/2006/ole">
            <mc:AlternateContent xmlns:mc="http://schemas.openxmlformats.org/markup-compatibility/2006">
              <mc:Choice xmlns:v="urn:schemas-microsoft-com:vml" Requires="v">
                <p:oleObj name="Equation" r:id="rId9" imgW="1943100" imgH="469900" progId="Equation.DSMT4">
                  <p:embed/>
                </p:oleObj>
              </mc:Choice>
              <mc:Fallback>
                <p:oleObj name="Equation" r:id="rId9" imgW="1943100" imgH="469900" progId="Equation.DSMT4">
                  <p:embed/>
                  <p:pic>
                    <p:nvPicPr>
                      <p:cNvPr id="14" name="Object 13">
                        <a:extLst>
                          <a:ext uri="{FF2B5EF4-FFF2-40B4-BE49-F238E27FC236}">
                            <a16:creationId xmlns:a16="http://schemas.microsoft.com/office/drawing/2014/main" id="{3ACF0D23-22B1-4AA8-82D1-211747BA4D5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881" y="3886706"/>
                        <a:ext cx="2274246" cy="553697"/>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DF23AD78-144F-4E5D-8D1C-23E3FFCA405A}"/>
              </a:ext>
            </a:extLst>
          </p:cNvPr>
          <p:cNvGraphicFramePr>
            <a:graphicFrameLocks noChangeAspect="1"/>
          </p:cNvGraphicFramePr>
          <p:nvPr/>
        </p:nvGraphicFramePr>
        <p:xfrm>
          <a:off x="4411143" y="3826076"/>
          <a:ext cx="3771900" cy="2720975"/>
        </p:xfrm>
        <a:graphic>
          <a:graphicData uri="http://schemas.openxmlformats.org/presentationml/2006/ole">
            <mc:AlternateContent xmlns:mc="http://schemas.openxmlformats.org/markup-compatibility/2006">
              <mc:Choice xmlns:v="urn:schemas-microsoft-com:vml" Requires="v">
                <p:oleObj name="Bitmap Image" r:id="rId11" imgW="3772427" imgH="2723810" progId="Paint.Picture">
                  <p:embed/>
                </p:oleObj>
              </mc:Choice>
              <mc:Fallback>
                <p:oleObj name="Bitmap Image" r:id="rId11" imgW="3772427" imgH="2723810" progId="Paint.Picture">
                  <p:embed/>
                  <p:pic>
                    <p:nvPicPr>
                      <p:cNvPr id="17" name="Object 16">
                        <a:extLst>
                          <a:ext uri="{FF2B5EF4-FFF2-40B4-BE49-F238E27FC236}">
                            <a16:creationId xmlns:a16="http://schemas.microsoft.com/office/drawing/2014/main" id="{DF23AD78-144F-4E5D-8D1C-23E3FFCA405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11143" y="3826076"/>
                        <a:ext cx="3771900" cy="272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Box 17">
            <a:extLst>
              <a:ext uri="{FF2B5EF4-FFF2-40B4-BE49-F238E27FC236}">
                <a16:creationId xmlns:a16="http://schemas.microsoft.com/office/drawing/2014/main" id="{03AF4347-0E56-4892-9F70-708206D1A56A}"/>
              </a:ext>
            </a:extLst>
          </p:cNvPr>
          <p:cNvSpPr txBox="1"/>
          <p:nvPr/>
        </p:nvSpPr>
        <p:spPr>
          <a:xfrm>
            <a:off x="555283" y="4807996"/>
            <a:ext cx="3771900" cy="861774"/>
          </a:xfrm>
          <a:prstGeom prst="rect">
            <a:avLst/>
          </a:prstGeom>
          <a:noFill/>
        </p:spPr>
        <p:txBody>
          <a:bodyPr wrap="square" rtlCol="0">
            <a:spAutoFit/>
          </a:bodyPr>
          <a:lstStyle/>
          <a:p>
            <a:r>
              <a:rPr lang="en-US" sz="1600"/>
              <a:t>For slow </a:t>
            </a:r>
            <a:r>
              <a:rPr lang="el-GR" sz="1600"/>
              <a:t>ω</a:t>
            </a:r>
            <a:r>
              <a:rPr lang="en-US" sz="1600"/>
              <a:t>, x in phase with F</a:t>
            </a:r>
          </a:p>
          <a:p>
            <a:r>
              <a:rPr lang="en-US" sz="1600"/>
              <a:t>For </a:t>
            </a:r>
            <a:r>
              <a:rPr lang="el-GR" sz="1600"/>
              <a:t>ω</a:t>
            </a:r>
            <a:r>
              <a:rPr lang="en-US" sz="1600"/>
              <a:t> ≈ </a:t>
            </a:r>
            <a:r>
              <a:rPr lang="el-GR" sz="1600"/>
              <a:t>ω</a:t>
            </a:r>
            <a:r>
              <a:rPr lang="en-US" sz="1600" baseline="-25000"/>
              <a:t>res</a:t>
            </a:r>
            <a:r>
              <a:rPr lang="en-US" sz="1600"/>
              <a:t>, x is 90° out of phase with F</a:t>
            </a:r>
          </a:p>
          <a:p>
            <a:r>
              <a:rPr lang="en-US" sz="1600"/>
              <a:t>For fast </a:t>
            </a:r>
            <a:r>
              <a:rPr lang="el-GR" sz="1600"/>
              <a:t>ω</a:t>
            </a:r>
            <a:r>
              <a:rPr lang="en-US" sz="1600"/>
              <a:t>, x is 180° out of phase with F</a:t>
            </a:r>
            <a:r>
              <a:rPr lang="en-US"/>
              <a:t> </a:t>
            </a:r>
          </a:p>
        </p:txBody>
      </p:sp>
      <p:sp>
        <p:nvSpPr>
          <p:cNvPr id="3" name="Rectangle 205">
            <a:extLst>
              <a:ext uri="{FF2B5EF4-FFF2-40B4-BE49-F238E27FC236}">
                <a16:creationId xmlns:a16="http://schemas.microsoft.com/office/drawing/2014/main" id="{7895B0EA-604B-49BA-8FEB-F597986C1814}"/>
              </a:ext>
            </a:extLst>
          </p:cNvPr>
          <p:cNvSpPr>
            <a:spLocks noChangeArrowheads="1"/>
          </p:cNvSpPr>
          <p:nvPr/>
        </p:nvSpPr>
        <p:spPr bwMode="auto">
          <a:xfrm>
            <a:off x="5584734" y="31554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E0089516-B3B5-4CB5-9EE7-40E78C5D224A}"/>
              </a:ext>
            </a:extLst>
          </p:cNvPr>
          <p:cNvGraphicFramePr>
            <a:graphicFrameLocks noChangeAspect="1"/>
          </p:cNvGraphicFramePr>
          <p:nvPr/>
        </p:nvGraphicFramePr>
        <p:xfrm>
          <a:off x="8653463" y="5099050"/>
          <a:ext cx="2403475" cy="1141413"/>
        </p:xfrm>
        <a:graphic>
          <a:graphicData uri="http://schemas.openxmlformats.org/presentationml/2006/ole">
            <mc:AlternateContent xmlns:mc="http://schemas.openxmlformats.org/markup-compatibility/2006">
              <mc:Choice xmlns:v="urn:schemas-microsoft-com:vml" Requires="v">
                <p:oleObj name="Equation" r:id="rId13" imgW="1981080" imgH="939600" progId="Equation.DSMT4">
                  <p:embed/>
                </p:oleObj>
              </mc:Choice>
              <mc:Fallback>
                <p:oleObj name="Equation" r:id="rId13" imgW="1981080" imgH="939600" progId="Equation.DSMT4">
                  <p:embed/>
                  <p:pic>
                    <p:nvPicPr>
                      <p:cNvPr id="4" name="Object 3">
                        <a:extLst>
                          <a:ext uri="{FF2B5EF4-FFF2-40B4-BE49-F238E27FC236}">
                            <a16:creationId xmlns:a16="http://schemas.microsoft.com/office/drawing/2014/main" id="{E0089516-B3B5-4CB5-9EE7-40E78C5D224A}"/>
                          </a:ext>
                        </a:extLst>
                      </p:cNvPr>
                      <p:cNvPicPr>
                        <a:picLocks noChangeAspect="1" noChangeArrowheads="1"/>
                      </p:cNvPicPr>
                      <p:nvPr/>
                    </p:nvPicPr>
                    <p:blipFill>
                      <a:blip r:embed="rId14"/>
                      <a:srcRect/>
                      <a:stretch>
                        <a:fillRect/>
                      </a:stretch>
                    </p:blipFill>
                    <p:spPr bwMode="auto">
                      <a:xfrm>
                        <a:off x="8653463" y="5099050"/>
                        <a:ext cx="2403475" cy="1141413"/>
                      </a:xfrm>
                      <a:prstGeom prst="rect">
                        <a:avLst/>
                      </a:prstGeom>
                      <a:noFill/>
                    </p:spPr>
                  </p:pic>
                </p:oleObj>
              </mc:Fallback>
            </mc:AlternateContent>
          </a:graphicData>
        </a:graphic>
      </p:graphicFrame>
    </p:spTree>
    <p:extLst>
      <p:ext uri="{BB962C8B-B14F-4D97-AF65-F5344CB8AC3E}">
        <p14:creationId xmlns:p14="http://schemas.microsoft.com/office/powerpoint/2010/main" val="177879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3D 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8F628296-6D21-4771-9878-BEAD22730A64}"/>
              </a:ext>
            </a:extLst>
          </p:cNvPr>
          <p:cNvGraphicFramePr>
            <a:graphicFrameLocks noChangeAspect="1"/>
          </p:cNvGraphicFramePr>
          <p:nvPr/>
        </p:nvGraphicFramePr>
        <p:xfrm>
          <a:off x="588325" y="1546257"/>
          <a:ext cx="3067050" cy="1084263"/>
        </p:xfrm>
        <a:graphic>
          <a:graphicData uri="http://schemas.openxmlformats.org/presentationml/2006/ole">
            <mc:AlternateContent xmlns:mc="http://schemas.openxmlformats.org/markup-compatibility/2006">
              <mc:Choice xmlns:v="urn:schemas-microsoft-com:vml" Requires="v">
                <p:oleObj name="Equation" r:id="rId3" imgW="2311200" imgH="812520" progId="Equation.DSMT4">
                  <p:embed/>
                </p:oleObj>
              </mc:Choice>
              <mc:Fallback>
                <p:oleObj name="Equation" r:id="rId3" imgW="2311200" imgH="812520" progId="Equation.DSMT4">
                  <p:embed/>
                  <p:pic>
                    <p:nvPicPr>
                      <p:cNvPr id="5" name="Object 4">
                        <a:extLst>
                          <a:ext uri="{FF2B5EF4-FFF2-40B4-BE49-F238E27FC236}">
                            <a16:creationId xmlns:a16="http://schemas.microsoft.com/office/drawing/2014/main" id="{8F628296-6D21-4771-9878-BEAD22730A64}"/>
                          </a:ext>
                        </a:extLst>
                      </p:cNvPr>
                      <p:cNvPicPr>
                        <a:picLocks noChangeAspect="1" noChangeArrowheads="1"/>
                      </p:cNvPicPr>
                      <p:nvPr/>
                    </p:nvPicPr>
                    <p:blipFill>
                      <a:blip r:embed="rId4"/>
                      <a:srcRect/>
                      <a:stretch>
                        <a:fillRect/>
                      </a:stretch>
                    </p:blipFill>
                    <p:spPr bwMode="auto">
                      <a:xfrm>
                        <a:off x="588325" y="1546257"/>
                        <a:ext cx="3067050" cy="1084263"/>
                      </a:xfrm>
                      <a:prstGeom prst="rect">
                        <a:avLst/>
                      </a:prstGeom>
                      <a:noFill/>
                    </p:spPr>
                  </p:pic>
                </p:oleObj>
              </mc:Fallback>
            </mc:AlternateContent>
          </a:graphicData>
        </a:graphic>
      </p:graphicFrame>
      <p:sp>
        <p:nvSpPr>
          <p:cNvPr id="17" name="Rectangle 16">
            <a:extLst>
              <a:ext uri="{FF2B5EF4-FFF2-40B4-BE49-F238E27FC236}">
                <a16:creationId xmlns:a16="http://schemas.microsoft.com/office/drawing/2014/main" id="{A58900A5-102A-419C-A78C-6667C1E9140F}"/>
              </a:ext>
            </a:extLst>
          </p:cNvPr>
          <p:cNvSpPr/>
          <p:nvPr/>
        </p:nvSpPr>
        <p:spPr>
          <a:xfrm>
            <a:off x="498722" y="923245"/>
            <a:ext cx="2763834" cy="369332"/>
          </a:xfrm>
          <a:prstGeom prst="rect">
            <a:avLst/>
          </a:prstGeom>
        </p:spPr>
        <p:txBody>
          <a:bodyPr wrap="none">
            <a:spAutoFit/>
          </a:bodyPr>
          <a:lstStyle/>
          <a:p>
            <a:r>
              <a:rPr lang="en-US" b="1"/>
              <a:t>Damped, driven, oscillator:</a:t>
            </a:r>
          </a:p>
        </p:txBody>
      </p:sp>
      <p:graphicFrame>
        <p:nvGraphicFramePr>
          <p:cNvPr id="9" name="Object 8">
            <a:extLst>
              <a:ext uri="{FF2B5EF4-FFF2-40B4-BE49-F238E27FC236}">
                <a16:creationId xmlns:a16="http://schemas.microsoft.com/office/drawing/2014/main" id="{66F074FB-AAD9-4C14-B748-646F32BA1B8A}"/>
              </a:ext>
            </a:extLst>
          </p:cNvPr>
          <p:cNvGraphicFramePr>
            <a:graphicFrameLocks noChangeAspect="1"/>
          </p:cNvGraphicFramePr>
          <p:nvPr/>
        </p:nvGraphicFramePr>
        <p:xfrm>
          <a:off x="498722" y="2909651"/>
          <a:ext cx="2517252" cy="1830728"/>
        </p:xfrm>
        <a:graphic>
          <a:graphicData uri="http://schemas.openxmlformats.org/presentationml/2006/ole">
            <mc:AlternateContent xmlns:mc="http://schemas.openxmlformats.org/markup-compatibility/2006">
              <mc:Choice xmlns:v="urn:schemas-microsoft-com:vml" Requires="v">
                <p:oleObj name="Bitmap Image" r:id="rId5" imgW="3772427" imgH="2742857" progId="Paint.Picture">
                  <p:embed/>
                </p:oleObj>
              </mc:Choice>
              <mc:Fallback>
                <p:oleObj name="Bitmap Image" r:id="rId5" imgW="3772427" imgH="2742857" progId="Paint.Picture">
                  <p:embed/>
                  <p:pic>
                    <p:nvPicPr>
                      <p:cNvPr id="9" name="Object 8">
                        <a:extLst>
                          <a:ext uri="{FF2B5EF4-FFF2-40B4-BE49-F238E27FC236}">
                            <a16:creationId xmlns:a16="http://schemas.microsoft.com/office/drawing/2014/main" id="{66F074FB-AAD9-4C14-B748-646F32BA1B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722" y="2909651"/>
                        <a:ext cx="2517252" cy="1830728"/>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0D8B48DE-0719-4A3B-8AF8-D6DDD9646459}"/>
              </a:ext>
            </a:extLst>
          </p:cNvPr>
          <p:cNvSpPr txBox="1"/>
          <p:nvPr/>
        </p:nvSpPr>
        <p:spPr>
          <a:xfrm>
            <a:off x="4590854" y="1534600"/>
            <a:ext cx="5759777" cy="646331"/>
          </a:xfrm>
          <a:prstGeom prst="rect">
            <a:avLst/>
          </a:prstGeom>
          <a:noFill/>
        </p:spPr>
        <p:txBody>
          <a:bodyPr wrap="square" rtlCol="0">
            <a:spAutoFit/>
          </a:bodyPr>
          <a:lstStyle/>
          <a:p>
            <a:r>
              <a:rPr lang="en-US"/>
              <a:t>We can get different behaviors depending on initial conditions and whether the spring constants are isotropic.  </a:t>
            </a:r>
          </a:p>
        </p:txBody>
      </p:sp>
      <p:sp>
        <p:nvSpPr>
          <p:cNvPr id="11" name="Rectangle 8">
            <a:extLst>
              <a:ext uri="{FF2B5EF4-FFF2-40B4-BE49-F238E27FC236}">
                <a16:creationId xmlns:a16="http://schemas.microsoft.com/office/drawing/2014/main" id="{75438A99-F7B1-41C0-8855-0F927420101B}"/>
              </a:ext>
            </a:extLst>
          </p:cNvPr>
          <p:cNvSpPr>
            <a:spLocks noChangeArrowheads="1"/>
          </p:cNvSpPr>
          <p:nvPr/>
        </p:nvSpPr>
        <p:spPr bwMode="auto">
          <a:xfrm>
            <a:off x="3751868" y="305934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731EA193-AC9B-4640-AD0C-5047220CCB2F}"/>
              </a:ext>
            </a:extLst>
          </p:cNvPr>
          <p:cNvGraphicFramePr>
            <a:graphicFrameLocks noChangeAspect="1"/>
          </p:cNvGraphicFramePr>
          <p:nvPr/>
        </p:nvGraphicFramePr>
        <p:xfrm>
          <a:off x="498723" y="4898821"/>
          <a:ext cx="2517251" cy="1830728"/>
        </p:xfrm>
        <a:graphic>
          <a:graphicData uri="http://schemas.openxmlformats.org/presentationml/2006/ole">
            <mc:AlternateContent xmlns:mc="http://schemas.openxmlformats.org/markup-compatibility/2006">
              <mc:Choice xmlns:v="urn:schemas-microsoft-com:vml" Requires="v">
                <p:oleObj name="Bitmap Image" r:id="rId7" imgW="3772427" imgH="2742857" progId="Paint.Picture">
                  <p:embed/>
                </p:oleObj>
              </mc:Choice>
              <mc:Fallback>
                <p:oleObj name="Bitmap Image" r:id="rId7" imgW="3772427" imgH="2742857" progId="Paint.Picture">
                  <p:embed/>
                  <p:pic>
                    <p:nvPicPr>
                      <p:cNvPr id="14" name="Object 13">
                        <a:extLst>
                          <a:ext uri="{FF2B5EF4-FFF2-40B4-BE49-F238E27FC236}">
                            <a16:creationId xmlns:a16="http://schemas.microsoft.com/office/drawing/2014/main" id="{731EA193-AC9B-4640-AD0C-5047220CCB2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723" y="4898821"/>
                        <a:ext cx="2517251" cy="1830728"/>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3D820734-9530-4D28-818C-F8AF0F4E20FB}"/>
              </a:ext>
            </a:extLst>
          </p:cNvPr>
          <p:cNvGraphicFramePr>
            <a:graphicFrameLocks noChangeAspect="1"/>
          </p:cNvGraphicFramePr>
          <p:nvPr/>
        </p:nvGraphicFramePr>
        <p:xfrm>
          <a:off x="6404492" y="2797047"/>
          <a:ext cx="2525827" cy="1836965"/>
        </p:xfrm>
        <a:graphic>
          <a:graphicData uri="http://schemas.openxmlformats.org/presentationml/2006/ole">
            <mc:AlternateContent xmlns:mc="http://schemas.openxmlformats.org/markup-compatibility/2006">
              <mc:Choice xmlns:v="urn:schemas-microsoft-com:vml" Requires="v">
                <p:oleObj name="Bitmap Image" r:id="rId9" imgW="3772427" imgH="2742857" progId="Paint.Picture">
                  <p:embed/>
                </p:oleObj>
              </mc:Choice>
              <mc:Fallback>
                <p:oleObj name="Bitmap Image" r:id="rId9" imgW="3772427" imgH="2742857" progId="Paint.Picture">
                  <p:embed/>
                  <p:pic>
                    <p:nvPicPr>
                      <p:cNvPr id="18" name="Object 17">
                        <a:extLst>
                          <a:ext uri="{FF2B5EF4-FFF2-40B4-BE49-F238E27FC236}">
                            <a16:creationId xmlns:a16="http://schemas.microsoft.com/office/drawing/2014/main" id="{3D820734-9530-4D28-818C-F8AF0F4E20F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04492" y="2797047"/>
                        <a:ext cx="2525827" cy="1836965"/>
                      </a:xfrm>
                      <a:prstGeom prst="rect">
                        <a:avLst/>
                      </a:prstGeom>
                      <a:noFill/>
                    </p:spPr>
                  </p:pic>
                </p:oleObj>
              </mc:Fallback>
            </mc:AlternateContent>
          </a:graphicData>
        </a:graphic>
      </p:graphicFrame>
      <p:graphicFrame>
        <p:nvGraphicFramePr>
          <p:cNvPr id="23" name="Object 22">
            <a:extLst>
              <a:ext uri="{FF2B5EF4-FFF2-40B4-BE49-F238E27FC236}">
                <a16:creationId xmlns:a16="http://schemas.microsoft.com/office/drawing/2014/main" id="{60FA43AC-7D8D-491D-B792-D7681BDE34B7}"/>
              </a:ext>
            </a:extLst>
          </p:cNvPr>
          <p:cNvGraphicFramePr>
            <a:graphicFrameLocks noChangeAspect="1"/>
          </p:cNvGraphicFramePr>
          <p:nvPr/>
        </p:nvGraphicFramePr>
        <p:xfrm>
          <a:off x="6404492" y="4871950"/>
          <a:ext cx="2612709" cy="1900152"/>
        </p:xfrm>
        <a:graphic>
          <a:graphicData uri="http://schemas.openxmlformats.org/presentationml/2006/ole">
            <mc:AlternateContent xmlns:mc="http://schemas.openxmlformats.org/markup-compatibility/2006">
              <mc:Choice xmlns:v="urn:schemas-microsoft-com:vml" Requires="v">
                <p:oleObj name="Bitmap Image" r:id="rId11" imgW="3772427" imgH="2742857" progId="Paint.Picture">
                  <p:embed/>
                </p:oleObj>
              </mc:Choice>
              <mc:Fallback>
                <p:oleObj name="Bitmap Image" r:id="rId11" imgW="3772427" imgH="2742857" progId="Paint.Picture">
                  <p:embed/>
                  <p:pic>
                    <p:nvPicPr>
                      <p:cNvPr id="23" name="Object 22">
                        <a:extLst>
                          <a:ext uri="{FF2B5EF4-FFF2-40B4-BE49-F238E27FC236}">
                            <a16:creationId xmlns:a16="http://schemas.microsoft.com/office/drawing/2014/main" id="{60FA43AC-7D8D-491D-B792-D7681BDE34B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04492" y="4871950"/>
                        <a:ext cx="2612709" cy="1900152"/>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7CED43B1-4AEC-4227-B10A-329893BD1BAB}"/>
              </a:ext>
            </a:extLst>
          </p:cNvPr>
          <p:cNvSpPr txBox="1"/>
          <p:nvPr/>
        </p:nvSpPr>
        <p:spPr>
          <a:xfrm>
            <a:off x="3655375" y="2909651"/>
            <a:ext cx="2592371" cy="1077218"/>
          </a:xfrm>
          <a:prstGeom prst="rect">
            <a:avLst/>
          </a:prstGeom>
          <a:noFill/>
        </p:spPr>
        <p:txBody>
          <a:bodyPr wrap="square" rtlCol="0">
            <a:spAutoFit/>
          </a:bodyPr>
          <a:lstStyle/>
          <a:p>
            <a:r>
              <a:rPr lang="en-US" sz="1600"/>
              <a:t>Undamped, isotropic.  If initial conditions x</a:t>
            </a:r>
            <a:r>
              <a:rPr lang="en-US" sz="1600" baseline="-25000"/>
              <a:t>0</a:t>
            </a:r>
            <a:r>
              <a:rPr lang="en-US" sz="1600"/>
              <a:t> and y</a:t>
            </a:r>
            <a:r>
              <a:rPr lang="en-US" sz="1600" baseline="-25000"/>
              <a:t>0</a:t>
            </a:r>
            <a:r>
              <a:rPr lang="en-US" sz="1600"/>
              <a:t> are equal, then get circle; otherwise get elipse.</a:t>
            </a:r>
          </a:p>
        </p:txBody>
      </p:sp>
      <p:sp>
        <p:nvSpPr>
          <p:cNvPr id="28" name="TextBox 27">
            <a:extLst>
              <a:ext uri="{FF2B5EF4-FFF2-40B4-BE49-F238E27FC236}">
                <a16:creationId xmlns:a16="http://schemas.microsoft.com/office/drawing/2014/main" id="{8839F0B6-89AF-4502-931D-EB5AEB8EB25B}"/>
              </a:ext>
            </a:extLst>
          </p:cNvPr>
          <p:cNvSpPr txBox="1"/>
          <p:nvPr/>
        </p:nvSpPr>
        <p:spPr>
          <a:xfrm>
            <a:off x="3635303" y="4983188"/>
            <a:ext cx="2592371" cy="830997"/>
          </a:xfrm>
          <a:prstGeom prst="rect">
            <a:avLst/>
          </a:prstGeom>
          <a:noFill/>
        </p:spPr>
        <p:txBody>
          <a:bodyPr wrap="square" rtlCol="0">
            <a:spAutoFit/>
          </a:bodyPr>
          <a:lstStyle/>
          <a:p>
            <a:r>
              <a:rPr lang="en-US" sz="1600"/>
              <a:t>Damped, isotropic.  Same as above, but then exponential decay into the origin.</a:t>
            </a:r>
          </a:p>
        </p:txBody>
      </p:sp>
      <p:sp>
        <p:nvSpPr>
          <p:cNvPr id="30" name="TextBox 29">
            <a:extLst>
              <a:ext uri="{FF2B5EF4-FFF2-40B4-BE49-F238E27FC236}">
                <a16:creationId xmlns:a16="http://schemas.microsoft.com/office/drawing/2014/main" id="{880DC3FB-163A-4704-8ADC-5EE9DB2051DE}"/>
              </a:ext>
            </a:extLst>
          </p:cNvPr>
          <p:cNvSpPr txBox="1"/>
          <p:nvPr/>
        </p:nvSpPr>
        <p:spPr>
          <a:xfrm>
            <a:off x="9388290" y="2890391"/>
            <a:ext cx="2592371" cy="1323439"/>
          </a:xfrm>
          <a:prstGeom prst="rect">
            <a:avLst/>
          </a:prstGeom>
          <a:noFill/>
        </p:spPr>
        <p:txBody>
          <a:bodyPr wrap="square" rtlCol="0">
            <a:spAutoFit/>
          </a:bodyPr>
          <a:lstStyle/>
          <a:p>
            <a:r>
              <a:rPr lang="en-US" sz="1600"/>
              <a:t>Undamped, non-isotropic.  Then we get Lissajous figures.  Note you can discern the ratio of the spring constants k</a:t>
            </a:r>
            <a:r>
              <a:rPr lang="en-US" sz="1600" baseline="-25000"/>
              <a:t>y</a:t>
            </a:r>
            <a:r>
              <a:rPr lang="en-US" sz="1600"/>
              <a:t>/k</a:t>
            </a:r>
            <a:r>
              <a:rPr lang="en-US" sz="1600" baseline="-25000"/>
              <a:t>x</a:t>
            </a:r>
            <a:r>
              <a:rPr lang="en-US" sz="1600"/>
              <a:t> = 4.</a:t>
            </a:r>
          </a:p>
        </p:txBody>
      </p:sp>
      <p:sp>
        <p:nvSpPr>
          <p:cNvPr id="33" name="TextBox 32">
            <a:extLst>
              <a:ext uri="{FF2B5EF4-FFF2-40B4-BE49-F238E27FC236}">
                <a16:creationId xmlns:a16="http://schemas.microsoft.com/office/drawing/2014/main" id="{0AA97034-1E0E-4120-B339-51CE568E2BE0}"/>
              </a:ext>
            </a:extLst>
          </p:cNvPr>
          <p:cNvSpPr txBox="1"/>
          <p:nvPr/>
        </p:nvSpPr>
        <p:spPr>
          <a:xfrm>
            <a:off x="9368218" y="4963928"/>
            <a:ext cx="2592371" cy="1077218"/>
          </a:xfrm>
          <a:prstGeom prst="rect">
            <a:avLst/>
          </a:prstGeom>
          <a:noFill/>
        </p:spPr>
        <p:txBody>
          <a:bodyPr wrap="square" rtlCol="0">
            <a:spAutoFit/>
          </a:bodyPr>
          <a:lstStyle/>
          <a:p>
            <a:r>
              <a:rPr lang="en-US" sz="1600"/>
              <a:t>Damped, non-isotropic.  Same as above, but then exponential decay into the origin.</a:t>
            </a:r>
          </a:p>
        </p:txBody>
      </p:sp>
    </p:spTree>
    <p:extLst>
      <p:ext uri="{BB962C8B-B14F-4D97-AF65-F5344CB8AC3E}">
        <p14:creationId xmlns:p14="http://schemas.microsoft.com/office/powerpoint/2010/main" val="828747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80650" y="85898"/>
            <a:ext cx="4896912" cy="584775"/>
          </a:xfrm>
          <a:prstGeom prst="rect">
            <a:avLst/>
          </a:prstGeom>
          <a:noFill/>
        </p:spPr>
        <p:txBody>
          <a:bodyPr wrap="square" rtlCol="0">
            <a:spAutoFit/>
          </a:bodyPr>
          <a:lstStyle/>
          <a:p>
            <a:r>
              <a:rPr lang="en-US" sz="3200" b="1" u="sng"/>
              <a:t>3D Harmonic Oscillator</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8F628296-6D21-4771-9878-BEAD22730A64}"/>
              </a:ext>
            </a:extLst>
          </p:cNvPr>
          <p:cNvGraphicFramePr>
            <a:graphicFrameLocks noChangeAspect="1"/>
          </p:cNvGraphicFramePr>
          <p:nvPr/>
        </p:nvGraphicFramePr>
        <p:xfrm>
          <a:off x="471340" y="1696825"/>
          <a:ext cx="3977724" cy="1084067"/>
        </p:xfrm>
        <a:graphic>
          <a:graphicData uri="http://schemas.openxmlformats.org/presentationml/2006/ole">
            <mc:AlternateContent xmlns:mc="http://schemas.openxmlformats.org/markup-compatibility/2006">
              <mc:Choice xmlns:v="urn:schemas-microsoft-com:vml" Requires="v">
                <p:oleObj name="Equation" r:id="rId3" imgW="2997200" imgH="812800" progId="Equation.DSMT4">
                  <p:embed/>
                </p:oleObj>
              </mc:Choice>
              <mc:Fallback>
                <p:oleObj name="Equation" r:id="rId3" imgW="2997200" imgH="812800" progId="Equation.DSMT4">
                  <p:embed/>
                  <p:pic>
                    <p:nvPicPr>
                      <p:cNvPr id="5" name="Object 4">
                        <a:extLst>
                          <a:ext uri="{FF2B5EF4-FFF2-40B4-BE49-F238E27FC236}">
                            <a16:creationId xmlns:a16="http://schemas.microsoft.com/office/drawing/2014/main" id="{8F628296-6D21-4771-9878-BEAD22730A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40" y="1696825"/>
                        <a:ext cx="3977724" cy="1084067"/>
                      </a:xfrm>
                      <a:prstGeom prst="rect">
                        <a:avLst/>
                      </a:prstGeom>
                      <a:noFill/>
                    </p:spPr>
                  </p:pic>
                </p:oleObj>
              </mc:Fallback>
            </mc:AlternateContent>
          </a:graphicData>
        </a:graphic>
      </p:graphicFrame>
      <p:sp>
        <p:nvSpPr>
          <p:cNvPr id="7" name="Rectangle 6">
            <a:extLst>
              <a:ext uri="{FF2B5EF4-FFF2-40B4-BE49-F238E27FC236}">
                <a16:creationId xmlns:a16="http://schemas.microsoft.com/office/drawing/2014/main" id="{359EB0B2-A9C7-467C-9D78-F60F7F3D2F36}"/>
              </a:ext>
            </a:extLst>
          </p:cNvPr>
          <p:cNvSpPr/>
          <p:nvPr/>
        </p:nvSpPr>
        <p:spPr>
          <a:xfrm>
            <a:off x="471340" y="999083"/>
            <a:ext cx="2763834" cy="369332"/>
          </a:xfrm>
          <a:prstGeom prst="rect">
            <a:avLst/>
          </a:prstGeom>
        </p:spPr>
        <p:txBody>
          <a:bodyPr wrap="none">
            <a:spAutoFit/>
          </a:bodyPr>
          <a:lstStyle/>
          <a:p>
            <a:r>
              <a:rPr lang="en-US" b="1"/>
              <a:t>Damped, driven, oscillator:</a:t>
            </a:r>
          </a:p>
        </p:txBody>
      </p:sp>
      <p:graphicFrame>
        <p:nvGraphicFramePr>
          <p:cNvPr id="4" name="Object 3">
            <a:extLst>
              <a:ext uri="{FF2B5EF4-FFF2-40B4-BE49-F238E27FC236}">
                <a16:creationId xmlns:a16="http://schemas.microsoft.com/office/drawing/2014/main" id="{D2DE7A8D-2DA3-4BEC-91E1-C0E9D95CEA1C}"/>
              </a:ext>
            </a:extLst>
          </p:cNvPr>
          <p:cNvGraphicFramePr>
            <a:graphicFrameLocks noChangeAspect="1"/>
          </p:cNvGraphicFramePr>
          <p:nvPr/>
        </p:nvGraphicFramePr>
        <p:xfrm>
          <a:off x="216816" y="3109302"/>
          <a:ext cx="3235181" cy="2352859"/>
        </p:xfrm>
        <a:graphic>
          <a:graphicData uri="http://schemas.openxmlformats.org/presentationml/2006/ole">
            <mc:AlternateContent xmlns:mc="http://schemas.openxmlformats.org/markup-compatibility/2006">
              <mc:Choice xmlns:v="urn:schemas-microsoft-com:vml" Requires="v">
                <p:oleObj name="Bitmap Image" r:id="rId5" imgW="3772427" imgH="2742857" progId="Paint.Picture">
                  <p:embed/>
                </p:oleObj>
              </mc:Choice>
              <mc:Fallback>
                <p:oleObj name="Bitmap Image" r:id="rId5" imgW="3772427" imgH="2742857" progId="Paint.Picture">
                  <p:embed/>
                  <p:pic>
                    <p:nvPicPr>
                      <p:cNvPr id="4" name="Object 3">
                        <a:extLst>
                          <a:ext uri="{FF2B5EF4-FFF2-40B4-BE49-F238E27FC236}">
                            <a16:creationId xmlns:a16="http://schemas.microsoft.com/office/drawing/2014/main" id="{D2DE7A8D-2DA3-4BEC-91E1-C0E9D95CEA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816" y="3109302"/>
                        <a:ext cx="3235181" cy="2352859"/>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E2BE163E-2BC5-4D37-9370-4C790B49361D}"/>
              </a:ext>
            </a:extLst>
          </p:cNvPr>
          <p:cNvGraphicFramePr>
            <a:graphicFrameLocks noChangeAspect="1"/>
          </p:cNvGraphicFramePr>
          <p:nvPr/>
        </p:nvGraphicFramePr>
        <p:xfrm>
          <a:off x="5844644" y="3109302"/>
          <a:ext cx="3333308" cy="2424224"/>
        </p:xfrm>
        <a:graphic>
          <a:graphicData uri="http://schemas.openxmlformats.org/presentationml/2006/ole">
            <mc:AlternateContent xmlns:mc="http://schemas.openxmlformats.org/markup-compatibility/2006">
              <mc:Choice xmlns:v="urn:schemas-microsoft-com:vml" Requires="v">
                <p:oleObj name="Bitmap Image" r:id="rId7" imgW="3772427" imgH="2742857" progId="Paint.Picture">
                  <p:embed/>
                </p:oleObj>
              </mc:Choice>
              <mc:Fallback>
                <p:oleObj name="Bitmap Image" r:id="rId7" imgW="3772427" imgH="2742857" progId="Paint.Picture">
                  <p:embed/>
                  <p:pic>
                    <p:nvPicPr>
                      <p:cNvPr id="9" name="Object 8">
                        <a:extLst>
                          <a:ext uri="{FF2B5EF4-FFF2-40B4-BE49-F238E27FC236}">
                            <a16:creationId xmlns:a16="http://schemas.microsoft.com/office/drawing/2014/main" id="{E2BE163E-2BC5-4D37-9370-4C790B49361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4644" y="3109302"/>
                        <a:ext cx="3333308" cy="2424224"/>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756E844E-3DE2-4517-8964-DD5FC52969F8}"/>
              </a:ext>
            </a:extLst>
          </p:cNvPr>
          <p:cNvSpPr txBox="1"/>
          <p:nvPr/>
        </p:nvSpPr>
        <p:spPr>
          <a:xfrm>
            <a:off x="3644366" y="3200881"/>
            <a:ext cx="2592371" cy="830997"/>
          </a:xfrm>
          <a:prstGeom prst="rect">
            <a:avLst/>
          </a:prstGeom>
          <a:noFill/>
        </p:spPr>
        <p:txBody>
          <a:bodyPr wrap="square" rtlCol="0">
            <a:spAutoFit/>
          </a:bodyPr>
          <a:lstStyle/>
          <a:p>
            <a:r>
              <a:rPr lang="en-US" sz="1600"/>
              <a:t>Isotropic.  In that case the particle will oscillate in direction of </a:t>
            </a:r>
            <a:r>
              <a:rPr lang="en-US" sz="1600" b="1"/>
              <a:t>F</a:t>
            </a:r>
            <a:r>
              <a:rPr lang="en-US" sz="1600"/>
              <a:t>.</a:t>
            </a:r>
          </a:p>
        </p:txBody>
      </p:sp>
      <p:sp>
        <p:nvSpPr>
          <p:cNvPr id="11" name="TextBox 10">
            <a:extLst>
              <a:ext uri="{FF2B5EF4-FFF2-40B4-BE49-F238E27FC236}">
                <a16:creationId xmlns:a16="http://schemas.microsoft.com/office/drawing/2014/main" id="{1FDDA2A4-8158-457E-B16B-37942B83F558}"/>
              </a:ext>
            </a:extLst>
          </p:cNvPr>
          <p:cNvSpPr txBox="1"/>
          <p:nvPr/>
        </p:nvSpPr>
        <p:spPr>
          <a:xfrm>
            <a:off x="9382813" y="3103700"/>
            <a:ext cx="2592371" cy="830997"/>
          </a:xfrm>
          <a:prstGeom prst="rect">
            <a:avLst/>
          </a:prstGeom>
          <a:noFill/>
        </p:spPr>
        <p:txBody>
          <a:bodyPr wrap="square" rtlCol="0">
            <a:spAutoFit/>
          </a:bodyPr>
          <a:lstStyle/>
          <a:p>
            <a:r>
              <a:rPr lang="en-US" sz="1600"/>
              <a:t>Non-sotropic.  In that case the particle will oscillate in some other direction.  </a:t>
            </a:r>
          </a:p>
        </p:txBody>
      </p:sp>
    </p:spTree>
    <p:extLst>
      <p:ext uri="{BB962C8B-B14F-4D97-AF65-F5344CB8AC3E}">
        <p14:creationId xmlns:p14="http://schemas.microsoft.com/office/powerpoint/2010/main" val="202625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886382" y="207154"/>
            <a:ext cx="4896912" cy="584775"/>
          </a:xfrm>
          <a:prstGeom prst="rect">
            <a:avLst/>
          </a:prstGeom>
          <a:noFill/>
        </p:spPr>
        <p:txBody>
          <a:bodyPr wrap="square" rtlCol="0">
            <a:spAutoFit/>
          </a:bodyPr>
          <a:lstStyle/>
          <a:p>
            <a:r>
              <a:rPr lang="en-US" sz="3200" b="1" u="sng"/>
              <a:t>Many-body Kinematics</a:t>
            </a:r>
            <a:endParaRPr lang="en-US" b="1" u="sng"/>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708D4065-A27E-4A43-88C8-2C802B047343}"/>
              </a:ext>
            </a:extLst>
          </p:cNvPr>
          <p:cNvSpPr txBox="1"/>
          <p:nvPr/>
        </p:nvSpPr>
        <p:spPr>
          <a:xfrm>
            <a:off x="443060" y="895543"/>
            <a:ext cx="3215496" cy="369332"/>
          </a:xfrm>
          <a:prstGeom prst="rect">
            <a:avLst/>
          </a:prstGeom>
          <a:noFill/>
        </p:spPr>
        <p:txBody>
          <a:bodyPr wrap="none" rtlCol="0">
            <a:spAutoFit/>
          </a:bodyPr>
          <a:lstStyle/>
          <a:p>
            <a:r>
              <a:rPr lang="en-US" b="1"/>
              <a:t>Generalized kinematic variables</a:t>
            </a:r>
          </a:p>
        </p:txBody>
      </p:sp>
      <p:graphicFrame>
        <p:nvGraphicFramePr>
          <p:cNvPr id="12" name="Object 11">
            <a:extLst>
              <a:ext uri="{FF2B5EF4-FFF2-40B4-BE49-F238E27FC236}">
                <a16:creationId xmlns:a16="http://schemas.microsoft.com/office/drawing/2014/main" id="{26CA94C8-1B07-4A20-8107-C217C22F7D17}"/>
              </a:ext>
            </a:extLst>
          </p:cNvPr>
          <p:cNvGraphicFramePr>
            <a:graphicFrameLocks noChangeAspect="1"/>
          </p:cNvGraphicFramePr>
          <p:nvPr/>
        </p:nvGraphicFramePr>
        <p:xfrm>
          <a:off x="548972" y="1342066"/>
          <a:ext cx="6087024" cy="1606927"/>
        </p:xfrm>
        <a:graphic>
          <a:graphicData uri="http://schemas.openxmlformats.org/presentationml/2006/ole">
            <mc:AlternateContent xmlns:mc="http://schemas.openxmlformats.org/markup-compatibility/2006">
              <mc:Choice xmlns:v="urn:schemas-microsoft-com:vml" Requires="v">
                <p:oleObj name="Equation" r:id="rId3" imgW="4914720" imgH="1295280" progId="Equation.DSMT4">
                  <p:embed/>
                </p:oleObj>
              </mc:Choice>
              <mc:Fallback>
                <p:oleObj name="Equation" r:id="rId3" imgW="4914720" imgH="1295280" progId="Equation.DSMT4">
                  <p:embed/>
                  <p:pic>
                    <p:nvPicPr>
                      <p:cNvPr id="12" name="Object 11">
                        <a:extLst>
                          <a:ext uri="{FF2B5EF4-FFF2-40B4-BE49-F238E27FC236}">
                            <a16:creationId xmlns:a16="http://schemas.microsoft.com/office/drawing/2014/main" id="{26CA94C8-1B07-4A20-8107-C217C22F7D17}"/>
                          </a:ext>
                        </a:extLst>
                      </p:cNvPr>
                      <p:cNvPicPr>
                        <a:picLocks noChangeAspect="1" noChangeArrowheads="1"/>
                      </p:cNvPicPr>
                      <p:nvPr/>
                    </p:nvPicPr>
                    <p:blipFill>
                      <a:blip r:embed="rId4"/>
                      <a:srcRect/>
                      <a:stretch>
                        <a:fillRect/>
                      </a:stretch>
                    </p:blipFill>
                    <p:spPr bwMode="auto">
                      <a:xfrm>
                        <a:off x="548972" y="1342066"/>
                        <a:ext cx="6087024" cy="1606927"/>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B69EDB81-79C0-43E5-989C-D200D0093DFB}"/>
              </a:ext>
            </a:extLst>
          </p:cNvPr>
          <p:cNvGraphicFramePr>
            <a:graphicFrameLocks noChangeAspect="1"/>
          </p:cNvGraphicFramePr>
          <p:nvPr/>
        </p:nvGraphicFramePr>
        <p:xfrm>
          <a:off x="505024" y="3499337"/>
          <a:ext cx="4700587" cy="696912"/>
        </p:xfrm>
        <a:graphic>
          <a:graphicData uri="http://schemas.openxmlformats.org/presentationml/2006/ole">
            <mc:AlternateContent xmlns:mc="http://schemas.openxmlformats.org/markup-compatibility/2006">
              <mc:Choice xmlns:v="urn:schemas-microsoft-com:vml" Requires="v">
                <p:oleObj name="Equation" r:id="rId5" imgW="3936960" imgH="583920" progId="Equation.DSMT4">
                  <p:embed/>
                </p:oleObj>
              </mc:Choice>
              <mc:Fallback>
                <p:oleObj name="Equation" r:id="rId5" imgW="3936960" imgH="583920" progId="Equation.DSMT4">
                  <p:embed/>
                  <p:pic>
                    <p:nvPicPr>
                      <p:cNvPr id="14" name="Object 13">
                        <a:extLst>
                          <a:ext uri="{FF2B5EF4-FFF2-40B4-BE49-F238E27FC236}">
                            <a16:creationId xmlns:a16="http://schemas.microsoft.com/office/drawing/2014/main" id="{B69EDB81-79C0-43E5-989C-D200D0093DFB}"/>
                          </a:ext>
                        </a:extLst>
                      </p:cNvPr>
                      <p:cNvPicPr>
                        <a:picLocks noChangeAspect="1" noChangeArrowheads="1"/>
                      </p:cNvPicPr>
                      <p:nvPr/>
                    </p:nvPicPr>
                    <p:blipFill>
                      <a:blip r:embed="rId6"/>
                      <a:srcRect/>
                      <a:stretch>
                        <a:fillRect/>
                      </a:stretch>
                    </p:blipFill>
                    <p:spPr bwMode="auto">
                      <a:xfrm>
                        <a:off x="505024" y="3499337"/>
                        <a:ext cx="4700587" cy="696912"/>
                      </a:xfrm>
                      <a:prstGeom prst="rect">
                        <a:avLst/>
                      </a:prstGeom>
                      <a:solidFill>
                        <a:srgbClr val="CCFFCC"/>
                      </a:solidFill>
                    </p:spPr>
                  </p:pic>
                </p:oleObj>
              </mc:Fallback>
            </mc:AlternateContent>
          </a:graphicData>
        </a:graphic>
      </p:graphicFrame>
      <p:sp>
        <p:nvSpPr>
          <p:cNvPr id="15" name="TextBox 14">
            <a:extLst>
              <a:ext uri="{FF2B5EF4-FFF2-40B4-BE49-F238E27FC236}">
                <a16:creationId xmlns:a16="http://schemas.microsoft.com/office/drawing/2014/main" id="{5CA58255-3104-4DE2-9EEF-2F581A8F3FD2}"/>
              </a:ext>
            </a:extLst>
          </p:cNvPr>
          <p:cNvSpPr txBox="1"/>
          <p:nvPr/>
        </p:nvSpPr>
        <p:spPr>
          <a:xfrm>
            <a:off x="443060" y="3035678"/>
            <a:ext cx="3088281" cy="369332"/>
          </a:xfrm>
          <a:prstGeom prst="rect">
            <a:avLst/>
          </a:prstGeom>
          <a:noFill/>
        </p:spPr>
        <p:txBody>
          <a:bodyPr wrap="none" rtlCol="0">
            <a:spAutoFit/>
          </a:bodyPr>
          <a:lstStyle/>
          <a:p>
            <a:r>
              <a:rPr lang="en-US" b="1"/>
              <a:t>Total translational momentum</a:t>
            </a:r>
          </a:p>
        </p:txBody>
      </p:sp>
      <p:sp>
        <p:nvSpPr>
          <p:cNvPr id="16" name="TextBox 15">
            <a:extLst>
              <a:ext uri="{FF2B5EF4-FFF2-40B4-BE49-F238E27FC236}">
                <a16:creationId xmlns:a16="http://schemas.microsoft.com/office/drawing/2014/main" id="{63B2F1B7-9D75-4F0B-8080-90E9CB46310E}"/>
              </a:ext>
            </a:extLst>
          </p:cNvPr>
          <p:cNvSpPr txBox="1"/>
          <p:nvPr/>
        </p:nvSpPr>
        <p:spPr>
          <a:xfrm>
            <a:off x="443060" y="4236074"/>
            <a:ext cx="2603341" cy="369332"/>
          </a:xfrm>
          <a:prstGeom prst="rect">
            <a:avLst/>
          </a:prstGeom>
          <a:noFill/>
        </p:spPr>
        <p:txBody>
          <a:bodyPr wrap="none" rtlCol="0">
            <a:spAutoFit/>
          </a:bodyPr>
          <a:lstStyle/>
          <a:p>
            <a:r>
              <a:rPr lang="en-US" b="1"/>
              <a:t>Total angular momentum</a:t>
            </a:r>
          </a:p>
        </p:txBody>
      </p:sp>
      <p:graphicFrame>
        <p:nvGraphicFramePr>
          <p:cNvPr id="18" name="Object 17">
            <a:extLst>
              <a:ext uri="{FF2B5EF4-FFF2-40B4-BE49-F238E27FC236}">
                <a16:creationId xmlns:a16="http://schemas.microsoft.com/office/drawing/2014/main" id="{FE5B0C09-1617-4796-8A72-015228C55940}"/>
              </a:ext>
            </a:extLst>
          </p:cNvPr>
          <p:cNvGraphicFramePr>
            <a:graphicFrameLocks noChangeAspect="1"/>
          </p:cNvGraphicFramePr>
          <p:nvPr/>
        </p:nvGraphicFramePr>
        <p:xfrm>
          <a:off x="535125" y="4685057"/>
          <a:ext cx="5197475" cy="874712"/>
        </p:xfrm>
        <a:graphic>
          <a:graphicData uri="http://schemas.openxmlformats.org/presentationml/2006/ole">
            <mc:AlternateContent xmlns:mc="http://schemas.openxmlformats.org/markup-compatibility/2006">
              <mc:Choice xmlns:v="urn:schemas-microsoft-com:vml" Requires="v">
                <p:oleObj name="Equation" r:id="rId7" imgW="4089240" imgH="685800" progId="Equation.DSMT4">
                  <p:embed/>
                </p:oleObj>
              </mc:Choice>
              <mc:Fallback>
                <p:oleObj name="Equation" r:id="rId7" imgW="4089240" imgH="685800" progId="Equation.DSMT4">
                  <p:embed/>
                  <p:pic>
                    <p:nvPicPr>
                      <p:cNvPr id="18" name="Object 17">
                        <a:extLst>
                          <a:ext uri="{FF2B5EF4-FFF2-40B4-BE49-F238E27FC236}">
                            <a16:creationId xmlns:a16="http://schemas.microsoft.com/office/drawing/2014/main" id="{FE5B0C09-1617-4796-8A72-015228C55940}"/>
                          </a:ext>
                        </a:extLst>
                      </p:cNvPr>
                      <p:cNvPicPr>
                        <a:picLocks noChangeAspect="1" noChangeArrowheads="1"/>
                      </p:cNvPicPr>
                      <p:nvPr/>
                    </p:nvPicPr>
                    <p:blipFill>
                      <a:blip r:embed="rId8"/>
                      <a:srcRect/>
                      <a:stretch>
                        <a:fillRect/>
                      </a:stretch>
                    </p:blipFill>
                    <p:spPr bwMode="auto">
                      <a:xfrm>
                        <a:off x="535125" y="4685057"/>
                        <a:ext cx="5197475" cy="874712"/>
                      </a:xfrm>
                      <a:prstGeom prst="rect">
                        <a:avLst/>
                      </a:prstGeom>
                      <a:solidFill>
                        <a:srgbClr val="CCFFCC"/>
                      </a:solidFill>
                    </p:spPr>
                  </p:pic>
                </p:oleObj>
              </mc:Fallback>
            </mc:AlternateContent>
          </a:graphicData>
        </a:graphic>
      </p:graphicFrame>
      <p:graphicFrame>
        <p:nvGraphicFramePr>
          <p:cNvPr id="20" name="Object 19">
            <a:extLst>
              <a:ext uri="{FF2B5EF4-FFF2-40B4-BE49-F238E27FC236}">
                <a16:creationId xmlns:a16="http://schemas.microsoft.com/office/drawing/2014/main" id="{4A0D7DA9-95EF-41CC-8951-E3EEE4EBF9E1}"/>
              </a:ext>
            </a:extLst>
          </p:cNvPr>
          <p:cNvGraphicFramePr>
            <a:graphicFrameLocks noChangeAspect="1"/>
          </p:cNvGraphicFramePr>
          <p:nvPr/>
        </p:nvGraphicFramePr>
        <p:xfrm>
          <a:off x="4299535" y="5810841"/>
          <a:ext cx="4617456" cy="240012"/>
        </p:xfrm>
        <a:graphic>
          <a:graphicData uri="http://schemas.openxmlformats.org/presentationml/2006/ole">
            <mc:AlternateContent xmlns:mc="http://schemas.openxmlformats.org/markup-compatibility/2006">
              <mc:Choice xmlns:v="urn:schemas-microsoft-com:vml" Requires="v">
                <p:oleObj name="Equation" r:id="rId9" imgW="3962400" imgH="203200" progId="Equation.DSMT4">
                  <p:embed/>
                </p:oleObj>
              </mc:Choice>
              <mc:Fallback>
                <p:oleObj name="Equation" r:id="rId9" imgW="3962400" imgH="203200" progId="Equation.DSMT4">
                  <p:embed/>
                  <p:pic>
                    <p:nvPicPr>
                      <p:cNvPr id="20" name="Object 19">
                        <a:extLst>
                          <a:ext uri="{FF2B5EF4-FFF2-40B4-BE49-F238E27FC236}">
                            <a16:creationId xmlns:a16="http://schemas.microsoft.com/office/drawing/2014/main" id="{4A0D7DA9-95EF-41CC-8951-E3EEE4EBF9E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99535" y="5810841"/>
                        <a:ext cx="4617456" cy="240012"/>
                      </a:xfrm>
                      <a:prstGeom prst="rect">
                        <a:avLst/>
                      </a:prstGeom>
                      <a:solidFill>
                        <a:srgbClr val="E7E6E6">
                          <a:alpha val="50000"/>
                        </a:srgbClr>
                      </a:solidFill>
                    </p:spPr>
                  </p:pic>
                </p:oleObj>
              </mc:Fallback>
            </mc:AlternateContent>
          </a:graphicData>
        </a:graphic>
      </p:graphicFrame>
      <p:graphicFrame>
        <p:nvGraphicFramePr>
          <p:cNvPr id="22" name="Object 21">
            <a:extLst>
              <a:ext uri="{FF2B5EF4-FFF2-40B4-BE49-F238E27FC236}">
                <a16:creationId xmlns:a16="http://schemas.microsoft.com/office/drawing/2014/main" id="{959FBD28-50EC-4047-815C-ADE5E854C5CA}"/>
              </a:ext>
            </a:extLst>
          </p:cNvPr>
          <p:cNvGraphicFramePr>
            <a:graphicFrameLocks noChangeAspect="1"/>
          </p:cNvGraphicFramePr>
          <p:nvPr>
            <p:extLst>
              <p:ext uri="{D42A27DB-BD31-4B8C-83A1-F6EECF244321}">
                <p14:modId xmlns:p14="http://schemas.microsoft.com/office/powerpoint/2010/main" val="1933529939"/>
              </p:ext>
            </p:extLst>
          </p:nvPr>
        </p:nvGraphicFramePr>
        <p:xfrm>
          <a:off x="4325413" y="6187614"/>
          <a:ext cx="4018593" cy="375185"/>
        </p:xfrm>
        <a:graphic>
          <a:graphicData uri="http://schemas.openxmlformats.org/presentationml/2006/ole">
            <mc:AlternateContent xmlns:mc="http://schemas.openxmlformats.org/markup-compatibility/2006">
              <mc:Choice xmlns:v="urn:schemas-microsoft-com:vml" Requires="v">
                <p:oleObj name="Equation" r:id="rId11" imgW="2933700" imgH="279400" progId="Equation.DSMT4">
                  <p:embed/>
                </p:oleObj>
              </mc:Choice>
              <mc:Fallback>
                <p:oleObj name="Equation" r:id="rId11" imgW="2933700" imgH="279400" progId="Equation.DSMT4">
                  <p:embed/>
                  <p:pic>
                    <p:nvPicPr>
                      <p:cNvPr id="22" name="Object 21">
                        <a:extLst>
                          <a:ext uri="{FF2B5EF4-FFF2-40B4-BE49-F238E27FC236}">
                            <a16:creationId xmlns:a16="http://schemas.microsoft.com/office/drawing/2014/main" id="{959FBD28-50EC-4047-815C-ADE5E854C5C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5413" y="6187614"/>
                        <a:ext cx="4018593" cy="375185"/>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E80C12DD-E0E8-40AD-B2B7-6FEE9627610F}"/>
              </a:ext>
            </a:extLst>
          </p:cNvPr>
          <p:cNvSpPr txBox="1"/>
          <p:nvPr/>
        </p:nvSpPr>
        <p:spPr>
          <a:xfrm flipH="1">
            <a:off x="535125" y="5768842"/>
            <a:ext cx="3970338" cy="646331"/>
          </a:xfrm>
          <a:prstGeom prst="rect">
            <a:avLst/>
          </a:prstGeom>
          <a:noFill/>
        </p:spPr>
        <p:txBody>
          <a:bodyPr wrap="square" rtlCol="0">
            <a:spAutoFit/>
          </a:bodyPr>
          <a:lstStyle/>
          <a:p>
            <a:r>
              <a:rPr lang="en-US"/>
              <a:t>For pure rotation, the angular momentum formula reduces to: </a:t>
            </a:r>
          </a:p>
        </p:txBody>
      </p:sp>
      <p:graphicFrame>
        <p:nvGraphicFramePr>
          <p:cNvPr id="25" name="Object 24">
            <a:extLst>
              <a:ext uri="{FF2B5EF4-FFF2-40B4-BE49-F238E27FC236}">
                <a16:creationId xmlns:a16="http://schemas.microsoft.com/office/drawing/2014/main" id="{74827687-8CCD-4B51-81E7-10E8B826F32D}"/>
              </a:ext>
            </a:extLst>
          </p:cNvPr>
          <p:cNvGraphicFramePr>
            <a:graphicFrameLocks noChangeAspect="1"/>
          </p:cNvGraphicFramePr>
          <p:nvPr/>
        </p:nvGraphicFramePr>
        <p:xfrm>
          <a:off x="7045325" y="1311275"/>
          <a:ext cx="4718050" cy="1041400"/>
        </p:xfrm>
        <a:graphic>
          <a:graphicData uri="http://schemas.openxmlformats.org/presentationml/2006/ole">
            <mc:AlternateContent xmlns:mc="http://schemas.openxmlformats.org/markup-compatibility/2006">
              <mc:Choice xmlns:v="urn:schemas-microsoft-com:vml" Requires="v">
                <p:oleObj name="Equation" r:id="rId13" imgW="4216320" imgH="939600" progId="Equation.DSMT4">
                  <p:embed/>
                </p:oleObj>
              </mc:Choice>
              <mc:Fallback>
                <p:oleObj name="Equation" r:id="rId13" imgW="4216320" imgH="939600" progId="Equation.DSMT4">
                  <p:embed/>
                  <p:pic>
                    <p:nvPicPr>
                      <p:cNvPr id="25" name="Object 24">
                        <a:extLst>
                          <a:ext uri="{FF2B5EF4-FFF2-40B4-BE49-F238E27FC236}">
                            <a16:creationId xmlns:a16="http://schemas.microsoft.com/office/drawing/2014/main" id="{74827687-8CCD-4B51-81E7-10E8B826F32D}"/>
                          </a:ext>
                        </a:extLst>
                      </p:cNvPr>
                      <p:cNvPicPr>
                        <a:picLocks noChangeAspect="1" noChangeArrowheads="1"/>
                      </p:cNvPicPr>
                      <p:nvPr/>
                    </p:nvPicPr>
                    <p:blipFill>
                      <a:blip r:embed="rId14"/>
                      <a:srcRect/>
                      <a:stretch>
                        <a:fillRect/>
                      </a:stretch>
                    </p:blipFill>
                    <p:spPr bwMode="auto">
                      <a:xfrm>
                        <a:off x="7045325" y="1311275"/>
                        <a:ext cx="4718050" cy="1041400"/>
                      </a:xfrm>
                      <a:prstGeom prst="rect">
                        <a:avLst/>
                      </a:prstGeom>
                      <a:solidFill>
                        <a:srgbClr val="CCFFCC"/>
                      </a:solidFill>
                    </p:spPr>
                  </p:pic>
                </p:oleObj>
              </mc:Fallback>
            </mc:AlternateContent>
          </a:graphicData>
        </a:graphic>
      </p:graphicFrame>
      <p:sp>
        <p:nvSpPr>
          <p:cNvPr id="26" name="TextBox 25">
            <a:extLst>
              <a:ext uri="{FF2B5EF4-FFF2-40B4-BE49-F238E27FC236}">
                <a16:creationId xmlns:a16="http://schemas.microsoft.com/office/drawing/2014/main" id="{2812D30F-77AB-4CAC-8ADF-D9DEF483D6E4}"/>
              </a:ext>
            </a:extLst>
          </p:cNvPr>
          <p:cNvSpPr txBox="1"/>
          <p:nvPr/>
        </p:nvSpPr>
        <p:spPr>
          <a:xfrm>
            <a:off x="6960222" y="920297"/>
            <a:ext cx="2040174" cy="369332"/>
          </a:xfrm>
          <a:prstGeom prst="rect">
            <a:avLst/>
          </a:prstGeom>
          <a:noFill/>
        </p:spPr>
        <p:txBody>
          <a:bodyPr wrap="none" rtlCol="0">
            <a:spAutoFit/>
          </a:bodyPr>
          <a:lstStyle/>
          <a:p>
            <a:r>
              <a:rPr lang="en-US" b="1"/>
              <a:t>Total Kinetic Energy</a:t>
            </a:r>
          </a:p>
        </p:txBody>
      </p:sp>
      <p:graphicFrame>
        <p:nvGraphicFramePr>
          <p:cNvPr id="27" name="Object 26">
            <a:extLst>
              <a:ext uri="{FF2B5EF4-FFF2-40B4-BE49-F238E27FC236}">
                <a16:creationId xmlns:a16="http://schemas.microsoft.com/office/drawing/2014/main" id="{C11C780D-52CC-4B86-AD47-9420307AF871}"/>
              </a:ext>
            </a:extLst>
          </p:cNvPr>
          <p:cNvGraphicFramePr>
            <a:graphicFrameLocks noChangeAspect="1"/>
          </p:cNvGraphicFramePr>
          <p:nvPr/>
        </p:nvGraphicFramePr>
        <p:xfrm>
          <a:off x="7040562" y="3307502"/>
          <a:ext cx="4616450" cy="463550"/>
        </p:xfrm>
        <a:graphic>
          <a:graphicData uri="http://schemas.openxmlformats.org/presentationml/2006/ole">
            <mc:AlternateContent xmlns:mc="http://schemas.openxmlformats.org/markup-compatibility/2006">
              <mc:Choice xmlns:v="urn:schemas-microsoft-com:vml" Requires="v">
                <p:oleObj name="Equation" r:id="rId15" imgW="3962160" imgH="393480" progId="Equation.DSMT4">
                  <p:embed/>
                </p:oleObj>
              </mc:Choice>
              <mc:Fallback>
                <p:oleObj name="Equation" r:id="rId15" imgW="3962160" imgH="393480" progId="Equation.DSMT4">
                  <p:embed/>
                  <p:pic>
                    <p:nvPicPr>
                      <p:cNvPr id="27" name="Object 26">
                        <a:extLst>
                          <a:ext uri="{FF2B5EF4-FFF2-40B4-BE49-F238E27FC236}">
                            <a16:creationId xmlns:a16="http://schemas.microsoft.com/office/drawing/2014/main" id="{C11C780D-52CC-4B86-AD47-9420307AF871}"/>
                          </a:ext>
                        </a:extLst>
                      </p:cNvPr>
                      <p:cNvPicPr>
                        <a:picLocks noChangeAspect="1" noChangeArrowheads="1"/>
                      </p:cNvPicPr>
                      <p:nvPr/>
                    </p:nvPicPr>
                    <p:blipFill>
                      <a:blip r:embed="rId16"/>
                      <a:srcRect/>
                      <a:stretch>
                        <a:fillRect/>
                      </a:stretch>
                    </p:blipFill>
                    <p:spPr bwMode="auto">
                      <a:xfrm>
                        <a:off x="7040562" y="3307502"/>
                        <a:ext cx="4616450" cy="463550"/>
                      </a:xfrm>
                      <a:prstGeom prst="rect">
                        <a:avLst/>
                      </a:prstGeom>
                      <a:solidFill>
                        <a:srgbClr val="E7E6E6">
                          <a:alpha val="50000"/>
                        </a:srgbClr>
                      </a:solidFill>
                    </p:spPr>
                  </p:pic>
                </p:oleObj>
              </mc:Fallback>
            </mc:AlternateContent>
          </a:graphicData>
        </a:graphic>
      </p:graphicFrame>
      <p:sp>
        <p:nvSpPr>
          <p:cNvPr id="29" name="TextBox 28">
            <a:extLst>
              <a:ext uri="{FF2B5EF4-FFF2-40B4-BE49-F238E27FC236}">
                <a16:creationId xmlns:a16="http://schemas.microsoft.com/office/drawing/2014/main" id="{D4FD6C6D-7296-4AEB-813E-451E7E8EB15A}"/>
              </a:ext>
            </a:extLst>
          </p:cNvPr>
          <p:cNvSpPr txBox="1"/>
          <p:nvPr/>
        </p:nvSpPr>
        <p:spPr>
          <a:xfrm flipH="1">
            <a:off x="6946601" y="2507243"/>
            <a:ext cx="3970338" cy="646331"/>
          </a:xfrm>
          <a:prstGeom prst="rect">
            <a:avLst/>
          </a:prstGeom>
          <a:noFill/>
        </p:spPr>
        <p:txBody>
          <a:bodyPr wrap="square" rtlCol="0">
            <a:spAutoFit/>
          </a:bodyPr>
          <a:lstStyle/>
          <a:p>
            <a:r>
              <a:rPr lang="en-US"/>
              <a:t>For pure rotation, the kinetic energy formula reduces to: </a:t>
            </a:r>
          </a:p>
        </p:txBody>
      </p:sp>
      <p:graphicFrame>
        <p:nvGraphicFramePr>
          <p:cNvPr id="31" name="Object 30">
            <a:extLst>
              <a:ext uri="{FF2B5EF4-FFF2-40B4-BE49-F238E27FC236}">
                <a16:creationId xmlns:a16="http://schemas.microsoft.com/office/drawing/2014/main" id="{E259124C-4A15-465F-ACEA-F42F31B4AB10}"/>
              </a:ext>
            </a:extLst>
          </p:cNvPr>
          <p:cNvGraphicFramePr>
            <a:graphicFrameLocks noChangeAspect="1"/>
          </p:cNvGraphicFramePr>
          <p:nvPr/>
        </p:nvGraphicFramePr>
        <p:xfrm>
          <a:off x="7040562" y="4460567"/>
          <a:ext cx="1333297" cy="854797"/>
        </p:xfrm>
        <a:graphic>
          <a:graphicData uri="http://schemas.openxmlformats.org/presentationml/2006/ole">
            <mc:AlternateContent xmlns:mc="http://schemas.openxmlformats.org/markup-compatibility/2006">
              <mc:Choice xmlns:v="urn:schemas-microsoft-com:vml" Requires="v">
                <p:oleObj name="Equation" r:id="rId17" imgW="914400" imgH="583920" progId="Equation.DSMT4">
                  <p:embed/>
                </p:oleObj>
              </mc:Choice>
              <mc:Fallback>
                <p:oleObj name="Equation" r:id="rId17" imgW="914400" imgH="583920" progId="Equation.DSMT4">
                  <p:embed/>
                  <p:pic>
                    <p:nvPicPr>
                      <p:cNvPr id="31" name="Object 30">
                        <a:extLst>
                          <a:ext uri="{FF2B5EF4-FFF2-40B4-BE49-F238E27FC236}">
                            <a16:creationId xmlns:a16="http://schemas.microsoft.com/office/drawing/2014/main" id="{E259124C-4A15-465F-ACEA-F42F31B4AB10}"/>
                          </a:ext>
                        </a:extLst>
                      </p:cNvPr>
                      <p:cNvPicPr>
                        <a:picLocks noChangeAspect="1" noChangeArrowheads="1"/>
                      </p:cNvPicPr>
                      <p:nvPr/>
                    </p:nvPicPr>
                    <p:blipFill>
                      <a:blip r:embed="rId18"/>
                      <a:srcRect/>
                      <a:stretch>
                        <a:fillRect/>
                      </a:stretch>
                    </p:blipFill>
                    <p:spPr bwMode="auto">
                      <a:xfrm>
                        <a:off x="7040562" y="4460567"/>
                        <a:ext cx="1333297" cy="854797"/>
                      </a:xfrm>
                      <a:prstGeom prst="rect">
                        <a:avLst/>
                      </a:prstGeom>
                      <a:noFill/>
                    </p:spPr>
                  </p:pic>
                </p:oleObj>
              </mc:Fallback>
            </mc:AlternateContent>
          </a:graphicData>
        </a:graphic>
      </p:graphicFrame>
      <p:sp>
        <p:nvSpPr>
          <p:cNvPr id="32" name="TextBox 31">
            <a:extLst>
              <a:ext uri="{FF2B5EF4-FFF2-40B4-BE49-F238E27FC236}">
                <a16:creationId xmlns:a16="http://schemas.microsoft.com/office/drawing/2014/main" id="{A9E7D162-E4C0-41C9-8D62-BC16803895A0}"/>
              </a:ext>
            </a:extLst>
          </p:cNvPr>
          <p:cNvSpPr txBox="1"/>
          <p:nvPr/>
        </p:nvSpPr>
        <p:spPr>
          <a:xfrm>
            <a:off x="6960222" y="3954474"/>
            <a:ext cx="3669402" cy="369332"/>
          </a:xfrm>
          <a:prstGeom prst="rect">
            <a:avLst/>
          </a:prstGeom>
          <a:noFill/>
        </p:spPr>
        <p:txBody>
          <a:bodyPr wrap="none" rtlCol="0">
            <a:spAutoFit/>
          </a:bodyPr>
          <a:lstStyle/>
          <a:p>
            <a:r>
              <a:rPr lang="en-US" b="1"/>
              <a:t>Total (gravitational) Potential Energy</a:t>
            </a:r>
          </a:p>
        </p:txBody>
      </p:sp>
    </p:spTree>
    <p:extLst>
      <p:ext uri="{BB962C8B-B14F-4D97-AF65-F5344CB8AC3E}">
        <p14:creationId xmlns:p14="http://schemas.microsoft.com/office/powerpoint/2010/main" val="2521525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886382" y="207154"/>
            <a:ext cx="4896912" cy="584775"/>
          </a:xfrm>
          <a:prstGeom prst="rect">
            <a:avLst/>
          </a:prstGeom>
          <a:noFill/>
        </p:spPr>
        <p:txBody>
          <a:bodyPr wrap="square" rtlCol="0">
            <a:spAutoFit/>
          </a:bodyPr>
          <a:lstStyle/>
          <a:p>
            <a:r>
              <a:rPr lang="en-US" sz="3200" b="1" u="sng"/>
              <a:t>Many-body Dynamics</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064C6B2F-5EF7-4F65-9F4E-B1BA3A65694B}"/>
              </a:ext>
            </a:extLst>
          </p:cNvPr>
          <p:cNvGraphicFramePr>
            <a:graphicFrameLocks noChangeAspect="1"/>
          </p:cNvGraphicFramePr>
          <p:nvPr/>
        </p:nvGraphicFramePr>
        <p:xfrm>
          <a:off x="474858" y="1259955"/>
          <a:ext cx="4090871" cy="510848"/>
        </p:xfrm>
        <a:graphic>
          <a:graphicData uri="http://schemas.openxmlformats.org/presentationml/2006/ole">
            <mc:AlternateContent xmlns:mc="http://schemas.openxmlformats.org/markup-compatibility/2006">
              <mc:Choice xmlns:v="urn:schemas-microsoft-com:vml" Requires="v">
                <p:oleObj name="Equation" r:id="rId3" imgW="3162300" imgH="393700" progId="Equation.DSMT4">
                  <p:embed/>
                </p:oleObj>
              </mc:Choice>
              <mc:Fallback>
                <p:oleObj name="Equation" r:id="rId3" imgW="3162300" imgH="393700" progId="Equation.DSMT4">
                  <p:embed/>
                  <p:pic>
                    <p:nvPicPr>
                      <p:cNvPr id="5" name="Object 4">
                        <a:extLst>
                          <a:ext uri="{FF2B5EF4-FFF2-40B4-BE49-F238E27FC236}">
                            <a16:creationId xmlns:a16="http://schemas.microsoft.com/office/drawing/2014/main" id="{064C6B2F-5EF7-4F65-9F4E-B1BA3A6569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858" y="1259955"/>
                        <a:ext cx="4090871" cy="510848"/>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B8DA8946-7FA2-4F9F-A2D2-2B27DBAE5924}"/>
              </a:ext>
            </a:extLst>
          </p:cNvPr>
          <p:cNvGraphicFramePr>
            <a:graphicFrameLocks noChangeAspect="1"/>
          </p:cNvGraphicFramePr>
          <p:nvPr/>
        </p:nvGraphicFramePr>
        <p:xfrm>
          <a:off x="474858" y="3328162"/>
          <a:ext cx="4816266" cy="510847"/>
        </p:xfrm>
        <a:graphic>
          <a:graphicData uri="http://schemas.openxmlformats.org/presentationml/2006/ole">
            <mc:AlternateContent xmlns:mc="http://schemas.openxmlformats.org/markup-compatibility/2006">
              <mc:Choice xmlns:v="urn:schemas-microsoft-com:vml" Requires="v">
                <p:oleObj name="Equation" r:id="rId5" imgW="3746500" imgH="393700" progId="Equation.DSMT4">
                  <p:embed/>
                </p:oleObj>
              </mc:Choice>
              <mc:Fallback>
                <p:oleObj name="Equation" r:id="rId5" imgW="3746500" imgH="393700" progId="Equation.DSMT4">
                  <p:embed/>
                  <p:pic>
                    <p:nvPicPr>
                      <p:cNvPr id="8" name="Object 7">
                        <a:extLst>
                          <a:ext uri="{FF2B5EF4-FFF2-40B4-BE49-F238E27FC236}">
                            <a16:creationId xmlns:a16="http://schemas.microsoft.com/office/drawing/2014/main" id="{B8DA8946-7FA2-4F9F-A2D2-2B27DBAE59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4858" y="3328162"/>
                        <a:ext cx="4816266" cy="510847"/>
                      </a:xfrm>
                      <a:prstGeom prst="rect">
                        <a:avLst/>
                      </a:prstGeom>
                      <a:solidFill>
                        <a:srgbClr val="CCFFCC"/>
                      </a:solidFill>
                    </p:spPr>
                  </p:pic>
                </p:oleObj>
              </mc:Fallback>
            </mc:AlternateContent>
          </a:graphicData>
        </a:graphic>
      </p:graphicFrame>
      <p:sp>
        <p:nvSpPr>
          <p:cNvPr id="9" name="TextBox 8">
            <a:extLst>
              <a:ext uri="{FF2B5EF4-FFF2-40B4-BE49-F238E27FC236}">
                <a16:creationId xmlns:a16="http://schemas.microsoft.com/office/drawing/2014/main" id="{E748B99F-9C74-42BB-884A-245F40A8F791}"/>
              </a:ext>
            </a:extLst>
          </p:cNvPr>
          <p:cNvSpPr txBox="1"/>
          <p:nvPr/>
        </p:nvSpPr>
        <p:spPr>
          <a:xfrm>
            <a:off x="7390615" y="1092934"/>
            <a:ext cx="4509155" cy="1077218"/>
          </a:xfrm>
          <a:prstGeom prst="rect">
            <a:avLst/>
          </a:prstGeom>
          <a:noFill/>
        </p:spPr>
        <p:txBody>
          <a:bodyPr wrap="square" rtlCol="0">
            <a:spAutoFit/>
          </a:bodyPr>
          <a:lstStyle/>
          <a:p>
            <a:r>
              <a:rPr lang="en-US" sz="1600"/>
              <a:t>Can ignore internal forces as they occur in equal/opposite pairs.  And equations split into </a:t>
            </a:r>
          </a:p>
          <a:p>
            <a:r>
              <a:rPr lang="en-US" sz="1600"/>
              <a:t>‘of cm’ and ‘about cm’ parts.  But of course the latter is zero.</a:t>
            </a:r>
          </a:p>
        </p:txBody>
      </p:sp>
      <p:graphicFrame>
        <p:nvGraphicFramePr>
          <p:cNvPr id="11" name="Object 10">
            <a:extLst>
              <a:ext uri="{FF2B5EF4-FFF2-40B4-BE49-F238E27FC236}">
                <a16:creationId xmlns:a16="http://schemas.microsoft.com/office/drawing/2014/main" id="{C698B605-E013-4E44-816F-3B14E96BBEB5}"/>
              </a:ext>
            </a:extLst>
          </p:cNvPr>
          <p:cNvGraphicFramePr>
            <a:graphicFrameLocks noChangeAspect="1"/>
          </p:cNvGraphicFramePr>
          <p:nvPr/>
        </p:nvGraphicFramePr>
        <p:xfrm>
          <a:off x="4099062" y="4229204"/>
          <a:ext cx="3173413" cy="527050"/>
        </p:xfrm>
        <a:graphic>
          <a:graphicData uri="http://schemas.openxmlformats.org/presentationml/2006/ole">
            <mc:AlternateContent xmlns:mc="http://schemas.openxmlformats.org/markup-compatibility/2006">
              <mc:Choice xmlns:v="urn:schemas-microsoft-com:vml" Requires="v">
                <p:oleObj name="Equation" r:id="rId7" imgW="2552400" imgH="419040" progId="Equation.DSMT4">
                  <p:embed/>
                </p:oleObj>
              </mc:Choice>
              <mc:Fallback>
                <p:oleObj name="Equation" r:id="rId7" imgW="2552400" imgH="419040" progId="Equation.DSMT4">
                  <p:embed/>
                  <p:pic>
                    <p:nvPicPr>
                      <p:cNvPr id="11" name="Object 10">
                        <a:extLst>
                          <a:ext uri="{FF2B5EF4-FFF2-40B4-BE49-F238E27FC236}">
                            <a16:creationId xmlns:a16="http://schemas.microsoft.com/office/drawing/2014/main" id="{C698B605-E013-4E44-816F-3B14E96BBEB5}"/>
                          </a:ext>
                        </a:extLst>
                      </p:cNvPr>
                      <p:cNvPicPr>
                        <a:picLocks noChangeAspect="1" noChangeArrowheads="1"/>
                      </p:cNvPicPr>
                      <p:nvPr/>
                    </p:nvPicPr>
                    <p:blipFill>
                      <a:blip r:embed="rId8"/>
                      <a:srcRect/>
                      <a:stretch>
                        <a:fillRect/>
                      </a:stretch>
                    </p:blipFill>
                    <p:spPr bwMode="auto">
                      <a:xfrm>
                        <a:off x="4099062" y="4229204"/>
                        <a:ext cx="3173413" cy="527050"/>
                      </a:xfrm>
                      <a:prstGeom prst="rect">
                        <a:avLst/>
                      </a:prstGeom>
                      <a:solidFill>
                        <a:srgbClr val="CCFFCC"/>
                      </a:solidFill>
                    </p:spPr>
                  </p:pic>
                </p:oleObj>
              </mc:Fallback>
            </mc:AlternateContent>
          </a:graphicData>
        </a:graphic>
      </p:graphicFrame>
      <p:sp>
        <p:nvSpPr>
          <p:cNvPr id="13" name="Freeform: Shape 12">
            <a:extLst>
              <a:ext uri="{FF2B5EF4-FFF2-40B4-BE49-F238E27FC236}">
                <a16:creationId xmlns:a16="http://schemas.microsoft.com/office/drawing/2014/main" id="{DA219DDD-D56C-46D2-A872-59AC9F6089C4}"/>
              </a:ext>
            </a:extLst>
          </p:cNvPr>
          <p:cNvSpPr/>
          <p:nvPr/>
        </p:nvSpPr>
        <p:spPr>
          <a:xfrm>
            <a:off x="2696066" y="4043676"/>
            <a:ext cx="1121790" cy="339365"/>
          </a:xfrm>
          <a:custGeom>
            <a:avLst/>
            <a:gdLst>
              <a:gd name="connsiteX0" fmla="*/ 0 w 1121790"/>
              <a:gd name="connsiteY0" fmla="*/ 0 h 339365"/>
              <a:gd name="connsiteX1" fmla="*/ 113122 w 1121790"/>
              <a:gd name="connsiteY1" fmla="*/ 28280 h 339365"/>
              <a:gd name="connsiteX2" fmla="*/ 141402 w 1121790"/>
              <a:gd name="connsiteY2" fmla="*/ 37707 h 339365"/>
              <a:gd name="connsiteX3" fmla="*/ 311085 w 1121790"/>
              <a:gd name="connsiteY3" fmla="*/ 56561 h 339365"/>
              <a:gd name="connsiteX4" fmla="*/ 556182 w 1121790"/>
              <a:gd name="connsiteY4" fmla="*/ 75414 h 339365"/>
              <a:gd name="connsiteX5" fmla="*/ 650450 w 1121790"/>
              <a:gd name="connsiteY5" fmla="*/ 94268 h 339365"/>
              <a:gd name="connsiteX6" fmla="*/ 697584 w 1121790"/>
              <a:gd name="connsiteY6" fmla="*/ 103695 h 339365"/>
              <a:gd name="connsiteX7" fmla="*/ 754145 w 1121790"/>
              <a:gd name="connsiteY7" fmla="*/ 122548 h 339365"/>
              <a:gd name="connsiteX8" fmla="*/ 782425 w 1121790"/>
              <a:gd name="connsiteY8" fmla="*/ 131975 h 339365"/>
              <a:gd name="connsiteX9" fmla="*/ 867266 w 1121790"/>
              <a:gd name="connsiteY9" fmla="*/ 169682 h 339365"/>
              <a:gd name="connsiteX10" fmla="*/ 942681 w 1121790"/>
              <a:gd name="connsiteY10" fmla="*/ 226243 h 339365"/>
              <a:gd name="connsiteX11" fmla="*/ 970961 w 1121790"/>
              <a:gd name="connsiteY11" fmla="*/ 245097 h 339365"/>
              <a:gd name="connsiteX12" fmla="*/ 1018095 w 1121790"/>
              <a:gd name="connsiteY12" fmla="*/ 273377 h 339365"/>
              <a:gd name="connsiteX13" fmla="*/ 1084083 w 1121790"/>
              <a:gd name="connsiteY13" fmla="*/ 311084 h 339365"/>
              <a:gd name="connsiteX14" fmla="*/ 1121790 w 1121790"/>
              <a:gd name="connsiteY14" fmla="*/ 339365 h 33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790" h="339365">
                <a:moveTo>
                  <a:pt x="0" y="0"/>
                </a:moveTo>
                <a:cubicBezTo>
                  <a:pt x="37707" y="9427"/>
                  <a:pt x="76249" y="15989"/>
                  <a:pt x="113122" y="28280"/>
                </a:cubicBezTo>
                <a:cubicBezTo>
                  <a:pt x="122549" y="31422"/>
                  <a:pt x="131658" y="35758"/>
                  <a:pt x="141402" y="37707"/>
                </a:cubicBezTo>
                <a:cubicBezTo>
                  <a:pt x="193426" y="48112"/>
                  <a:pt x="260744" y="51262"/>
                  <a:pt x="311085" y="56561"/>
                </a:cubicBezTo>
                <a:cubicBezTo>
                  <a:pt x="494967" y="75917"/>
                  <a:pt x="244352" y="58092"/>
                  <a:pt x="556182" y="75414"/>
                </a:cubicBezTo>
                <a:lnTo>
                  <a:pt x="650450" y="94268"/>
                </a:lnTo>
                <a:cubicBezTo>
                  <a:pt x="666161" y="97410"/>
                  <a:pt x="682384" y="98628"/>
                  <a:pt x="697584" y="103695"/>
                </a:cubicBezTo>
                <a:lnTo>
                  <a:pt x="754145" y="122548"/>
                </a:lnTo>
                <a:cubicBezTo>
                  <a:pt x="763572" y="125690"/>
                  <a:pt x="773199" y="128285"/>
                  <a:pt x="782425" y="131975"/>
                </a:cubicBezTo>
                <a:cubicBezTo>
                  <a:pt x="802833" y="140138"/>
                  <a:pt x="847453" y="156474"/>
                  <a:pt x="867266" y="169682"/>
                </a:cubicBezTo>
                <a:cubicBezTo>
                  <a:pt x="893411" y="187112"/>
                  <a:pt x="916536" y="208812"/>
                  <a:pt x="942681" y="226243"/>
                </a:cubicBezTo>
                <a:cubicBezTo>
                  <a:pt x="952108" y="232528"/>
                  <a:pt x="961354" y="239092"/>
                  <a:pt x="970961" y="245097"/>
                </a:cubicBezTo>
                <a:cubicBezTo>
                  <a:pt x="986498" y="254808"/>
                  <a:pt x="1003437" y="262384"/>
                  <a:pt x="1018095" y="273377"/>
                </a:cubicBezTo>
                <a:cubicBezTo>
                  <a:pt x="1074258" y="315499"/>
                  <a:pt x="1015250" y="293877"/>
                  <a:pt x="1084083" y="311084"/>
                </a:cubicBezTo>
                <a:cubicBezTo>
                  <a:pt x="1116061" y="332403"/>
                  <a:pt x="1104352" y="321927"/>
                  <a:pt x="1121790" y="33936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57FAF9A-C8F0-4001-AA60-5BB05CBFAE59}"/>
              </a:ext>
            </a:extLst>
          </p:cNvPr>
          <p:cNvSpPr/>
          <p:nvPr/>
        </p:nvSpPr>
        <p:spPr>
          <a:xfrm>
            <a:off x="6334838" y="3254234"/>
            <a:ext cx="4816266" cy="584775"/>
          </a:xfrm>
          <a:prstGeom prst="rect">
            <a:avLst/>
          </a:prstGeom>
        </p:spPr>
        <p:txBody>
          <a:bodyPr wrap="square">
            <a:spAutoFit/>
          </a:bodyPr>
          <a:lstStyle/>
          <a:p>
            <a:r>
              <a:rPr lang="en-US" sz="1600"/>
              <a:t>Can ignore internal torques too, because they </a:t>
            </a:r>
          </a:p>
          <a:p>
            <a:r>
              <a:rPr lang="en-US" sz="1600"/>
              <a:t>cancel out in pairs as well.</a:t>
            </a:r>
          </a:p>
        </p:txBody>
      </p:sp>
      <p:graphicFrame>
        <p:nvGraphicFramePr>
          <p:cNvPr id="30" name="Object 29">
            <a:extLst>
              <a:ext uri="{FF2B5EF4-FFF2-40B4-BE49-F238E27FC236}">
                <a16:creationId xmlns:a16="http://schemas.microsoft.com/office/drawing/2014/main" id="{35AE5ABC-9AB1-4D4A-9E67-53BD9C037C98}"/>
              </a:ext>
            </a:extLst>
          </p:cNvPr>
          <p:cNvGraphicFramePr>
            <a:graphicFrameLocks noChangeAspect="1"/>
          </p:cNvGraphicFramePr>
          <p:nvPr/>
        </p:nvGraphicFramePr>
        <p:xfrm>
          <a:off x="3817856" y="2131882"/>
          <a:ext cx="3157538" cy="525462"/>
        </p:xfrm>
        <a:graphic>
          <a:graphicData uri="http://schemas.openxmlformats.org/presentationml/2006/ole">
            <mc:AlternateContent xmlns:mc="http://schemas.openxmlformats.org/markup-compatibility/2006">
              <mc:Choice xmlns:v="urn:schemas-microsoft-com:vml" Requires="v">
                <p:oleObj name="Equation" r:id="rId9" imgW="2539800" imgH="419040" progId="Equation.DSMT4">
                  <p:embed/>
                </p:oleObj>
              </mc:Choice>
              <mc:Fallback>
                <p:oleObj name="Equation" r:id="rId9" imgW="2539800" imgH="419040" progId="Equation.DSMT4">
                  <p:embed/>
                  <p:pic>
                    <p:nvPicPr>
                      <p:cNvPr id="30" name="Object 29">
                        <a:extLst>
                          <a:ext uri="{FF2B5EF4-FFF2-40B4-BE49-F238E27FC236}">
                            <a16:creationId xmlns:a16="http://schemas.microsoft.com/office/drawing/2014/main" id="{35AE5ABC-9AB1-4D4A-9E67-53BD9C037C98}"/>
                          </a:ext>
                        </a:extLst>
                      </p:cNvPr>
                      <p:cNvPicPr>
                        <a:picLocks noChangeAspect="1" noChangeArrowheads="1"/>
                      </p:cNvPicPr>
                      <p:nvPr/>
                    </p:nvPicPr>
                    <p:blipFill>
                      <a:blip r:embed="rId10"/>
                      <a:srcRect/>
                      <a:stretch>
                        <a:fillRect/>
                      </a:stretch>
                    </p:blipFill>
                    <p:spPr bwMode="auto">
                      <a:xfrm>
                        <a:off x="3817856" y="2131882"/>
                        <a:ext cx="3157538" cy="525462"/>
                      </a:xfrm>
                      <a:prstGeom prst="rect">
                        <a:avLst/>
                      </a:prstGeom>
                      <a:solidFill>
                        <a:srgbClr val="CCFFCC"/>
                      </a:solidFill>
                    </p:spPr>
                  </p:pic>
                </p:oleObj>
              </mc:Fallback>
            </mc:AlternateContent>
          </a:graphicData>
        </a:graphic>
      </p:graphicFrame>
      <p:sp>
        <p:nvSpPr>
          <p:cNvPr id="33" name="Freeform: Shape 32">
            <a:extLst>
              <a:ext uri="{FF2B5EF4-FFF2-40B4-BE49-F238E27FC236}">
                <a16:creationId xmlns:a16="http://schemas.microsoft.com/office/drawing/2014/main" id="{4629DCDC-13CD-4C11-AAD3-1D0331D414A2}"/>
              </a:ext>
            </a:extLst>
          </p:cNvPr>
          <p:cNvSpPr/>
          <p:nvPr/>
        </p:nvSpPr>
        <p:spPr>
          <a:xfrm>
            <a:off x="2397641" y="1935135"/>
            <a:ext cx="1121790" cy="339365"/>
          </a:xfrm>
          <a:custGeom>
            <a:avLst/>
            <a:gdLst>
              <a:gd name="connsiteX0" fmla="*/ 0 w 1121790"/>
              <a:gd name="connsiteY0" fmla="*/ 0 h 339365"/>
              <a:gd name="connsiteX1" fmla="*/ 113122 w 1121790"/>
              <a:gd name="connsiteY1" fmla="*/ 28280 h 339365"/>
              <a:gd name="connsiteX2" fmla="*/ 141402 w 1121790"/>
              <a:gd name="connsiteY2" fmla="*/ 37707 h 339365"/>
              <a:gd name="connsiteX3" fmla="*/ 311085 w 1121790"/>
              <a:gd name="connsiteY3" fmla="*/ 56561 h 339365"/>
              <a:gd name="connsiteX4" fmla="*/ 556182 w 1121790"/>
              <a:gd name="connsiteY4" fmla="*/ 75414 h 339365"/>
              <a:gd name="connsiteX5" fmla="*/ 650450 w 1121790"/>
              <a:gd name="connsiteY5" fmla="*/ 94268 h 339365"/>
              <a:gd name="connsiteX6" fmla="*/ 697584 w 1121790"/>
              <a:gd name="connsiteY6" fmla="*/ 103695 h 339365"/>
              <a:gd name="connsiteX7" fmla="*/ 754145 w 1121790"/>
              <a:gd name="connsiteY7" fmla="*/ 122548 h 339365"/>
              <a:gd name="connsiteX8" fmla="*/ 782425 w 1121790"/>
              <a:gd name="connsiteY8" fmla="*/ 131975 h 339365"/>
              <a:gd name="connsiteX9" fmla="*/ 867266 w 1121790"/>
              <a:gd name="connsiteY9" fmla="*/ 169682 h 339365"/>
              <a:gd name="connsiteX10" fmla="*/ 942681 w 1121790"/>
              <a:gd name="connsiteY10" fmla="*/ 226243 h 339365"/>
              <a:gd name="connsiteX11" fmla="*/ 970961 w 1121790"/>
              <a:gd name="connsiteY11" fmla="*/ 245097 h 339365"/>
              <a:gd name="connsiteX12" fmla="*/ 1018095 w 1121790"/>
              <a:gd name="connsiteY12" fmla="*/ 273377 h 339365"/>
              <a:gd name="connsiteX13" fmla="*/ 1084083 w 1121790"/>
              <a:gd name="connsiteY13" fmla="*/ 311084 h 339365"/>
              <a:gd name="connsiteX14" fmla="*/ 1121790 w 1121790"/>
              <a:gd name="connsiteY14" fmla="*/ 339365 h 33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21790" h="339365">
                <a:moveTo>
                  <a:pt x="0" y="0"/>
                </a:moveTo>
                <a:cubicBezTo>
                  <a:pt x="37707" y="9427"/>
                  <a:pt x="76249" y="15989"/>
                  <a:pt x="113122" y="28280"/>
                </a:cubicBezTo>
                <a:cubicBezTo>
                  <a:pt x="122549" y="31422"/>
                  <a:pt x="131658" y="35758"/>
                  <a:pt x="141402" y="37707"/>
                </a:cubicBezTo>
                <a:cubicBezTo>
                  <a:pt x="193426" y="48112"/>
                  <a:pt x="260744" y="51262"/>
                  <a:pt x="311085" y="56561"/>
                </a:cubicBezTo>
                <a:cubicBezTo>
                  <a:pt x="494967" y="75917"/>
                  <a:pt x="244352" y="58092"/>
                  <a:pt x="556182" y="75414"/>
                </a:cubicBezTo>
                <a:lnTo>
                  <a:pt x="650450" y="94268"/>
                </a:lnTo>
                <a:cubicBezTo>
                  <a:pt x="666161" y="97410"/>
                  <a:pt x="682384" y="98628"/>
                  <a:pt x="697584" y="103695"/>
                </a:cubicBezTo>
                <a:lnTo>
                  <a:pt x="754145" y="122548"/>
                </a:lnTo>
                <a:cubicBezTo>
                  <a:pt x="763572" y="125690"/>
                  <a:pt x="773199" y="128285"/>
                  <a:pt x="782425" y="131975"/>
                </a:cubicBezTo>
                <a:cubicBezTo>
                  <a:pt x="802833" y="140138"/>
                  <a:pt x="847453" y="156474"/>
                  <a:pt x="867266" y="169682"/>
                </a:cubicBezTo>
                <a:cubicBezTo>
                  <a:pt x="893411" y="187112"/>
                  <a:pt x="916536" y="208812"/>
                  <a:pt x="942681" y="226243"/>
                </a:cubicBezTo>
                <a:cubicBezTo>
                  <a:pt x="952108" y="232528"/>
                  <a:pt x="961354" y="239092"/>
                  <a:pt x="970961" y="245097"/>
                </a:cubicBezTo>
                <a:cubicBezTo>
                  <a:pt x="986498" y="254808"/>
                  <a:pt x="1003437" y="262384"/>
                  <a:pt x="1018095" y="273377"/>
                </a:cubicBezTo>
                <a:cubicBezTo>
                  <a:pt x="1074258" y="315499"/>
                  <a:pt x="1015250" y="293877"/>
                  <a:pt x="1084083" y="311084"/>
                </a:cubicBezTo>
                <a:cubicBezTo>
                  <a:pt x="1116061" y="332403"/>
                  <a:pt x="1104352" y="321927"/>
                  <a:pt x="1121790" y="33936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Object 23">
            <a:extLst>
              <a:ext uri="{FF2B5EF4-FFF2-40B4-BE49-F238E27FC236}">
                <a16:creationId xmlns:a16="http://schemas.microsoft.com/office/drawing/2014/main" id="{597C1122-B204-4BC7-903B-EA29A12F3632}"/>
              </a:ext>
            </a:extLst>
          </p:cNvPr>
          <p:cNvGraphicFramePr>
            <a:graphicFrameLocks noChangeAspect="1"/>
          </p:cNvGraphicFramePr>
          <p:nvPr/>
        </p:nvGraphicFramePr>
        <p:xfrm>
          <a:off x="474859" y="5401881"/>
          <a:ext cx="6915756" cy="435892"/>
        </p:xfrm>
        <a:graphic>
          <a:graphicData uri="http://schemas.openxmlformats.org/presentationml/2006/ole">
            <mc:AlternateContent xmlns:mc="http://schemas.openxmlformats.org/markup-compatibility/2006">
              <mc:Choice xmlns:v="urn:schemas-microsoft-com:vml" Requires="v">
                <p:oleObj name="Equation" r:id="rId11" imgW="5448300" imgH="342900" progId="Equation.DSMT4">
                  <p:embed/>
                </p:oleObj>
              </mc:Choice>
              <mc:Fallback>
                <p:oleObj name="Equation" r:id="rId11" imgW="5448300" imgH="342900" progId="Equation.DSMT4">
                  <p:embed/>
                  <p:pic>
                    <p:nvPicPr>
                      <p:cNvPr id="24" name="Object 23">
                        <a:extLst>
                          <a:ext uri="{FF2B5EF4-FFF2-40B4-BE49-F238E27FC236}">
                            <a16:creationId xmlns:a16="http://schemas.microsoft.com/office/drawing/2014/main" id="{597C1122-B204-4BC7-903B-EA29A12F363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4859" y="5401881"/>
                        <a:ext cx="6915756" cy="435892"/>
                      </a:xfrm>
                      <a:prstGeom prst="rect">
                        <a:avLst/>
                      </a:prstGeom>
                      <a:solidFill>
                        <a:srgbClr val="B4C6E7"/>
                      </a:solidFill>
                    </p:spPr>
                  </p:pic>
                </p:oleObj>
              </mc:Fallback>
            </mc:AlternateContent>
          </a:graphicData>
        </a:graphic>
      </p:graphicFrame>
      <p:sp>
        <p:nvSpPr>
          <p:cNvPr id="34" name="Rectangle 33">
            <a:extLst>
              <a:ext uri="{FF2B5EF4-FFF2-40B4-BE49-F238E27FC236}">
                <a16:creationId xmlns:a16="http://schemas.microsoft.com/office/drawing/2014/main" id="{A73AFE2A-8ADC-4FC7-9D92-7782B453B0AE}"/>
              </a:ext>
            </a:extLst>
          </p:cNvPr>
          <p:cNvSpPr/>
          <p:nvPr/>
        </p:nvSpPr>
        <p:spPr>
          <a:xfrm>
            <a:off x="7610796" y="5296661"/>
            <a:ext cx="4276404" cy="1323439"/>
          </a:xfrm>
          <a:prstGeom prst="rect">
            <a:avLst/>
          </a:prstGeom>
        </p:spPr>
        <p:txBody>
          <a:bodyPr wrap="square">
            <a:spAutoFit/>
          </a:bodyPr>
          <a:lstStyle/>
          <a:p>
            <a:r>
              <a:rPr lang="en-US" sz="1600"/>
              <a:t>Can’t ignore internal forces because particles will move different distances in response to them, and so internal works do not cancel in equal/opposite pairs.  Internal work can be expressed as change in internal PE though. </a:t>
            </a:r>
          </a:p>
        </p:txBody>
      </p:sp>
      <p:sp>
        <p:nvSpPr>
          <p:cNvPr id="28" name="Rectangle 19">
            <a:extLst>
              <a:ext uri="{FF2B5EF4-FFF2-40B4-BE49-F238E27FC236}">
                <a16:creationId xmlns:a16="http://schemas.microsoft.com/office/drawing/2014/main" id="{E3261AA4-0EAA-43E4-8F68-7B480D8DD07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214168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2620651" y="207154"/>
            <a:ext cx="7481994" cy="584775"/>
          </a:xfrm>
          <a:prstGeom prst="rect">
            <a:avLst/>
          </a:prstGeom>
          <a:noFill/>
        </p:spPr>
        <p:txBody>
          <a:bodyPr wrap="square" rtlCol="0">
            <a:spAutoFit/>
          </a:bodyPr>
          <a:lstStyle/>
          <a:p>
            <a:r>
              <a:rPr lang="en-US" sz="3200" b="1" u="sng"/>
              <a:t>Many-Body Dynamics: Rigid Body Motion</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5" name="Object 34">
            <a:extLst>
              <a:ext uri="{FF2B5EF4-FFF2-40B4-BE49-F238E27FC236}">
                <a16:creationId xmlns:a16="http://schemas.microsoft.com/office/drawing/2014/main" id="{9FB19E8D-F76D-4AC2-8ACE-28E8CBD25367}"/>
              </a:ext>
            </a:extLst>
          </p:cNvPr>
          <p:cNvGraphicFramePr>
            <a:graphicFrameLocks noChangeAspect="1"/>
          </p:cNvGraphicFramePr>
          <p:nvPr/>
        </p:nvGraphicFramePr>
        <p:xfrm>
          <a:off x="386498" y="1931639"/>
          <a:ext cx="2234153" cy="2542236"/>
        </p:xfrm>
        <a:graphic>
          <a:graphicData uri="http://schemas.openxmlformats.org/presentationml/2006/ole">
            <mc:AlternateContent xmlns:mc="http://schemas.openxmlformats.org/markup-compatibility/2006">
              <mc:Choice xmlns:v="urn:schemas-microsoft-com:vml" Requires="v">
                <p:oleObj name="Bitmap Image" r:id="rId3" imgW="2561905" imgH="2048161" progId="Paint.Picture">
                  <p:embed/>
                </p:oleObj>
              </mc:Choice>
              <mc:Fallback>
                <p:oleObj name="Bitmap Image" r:id="rId3" imgW="2561905" imgH="2048161" progId="Paint.Picture">
                  <p:embed/>
                  <p:pic>
                    <p:nvPicPr>
                      <p:cNvPr id="35" name="Object 34">
                        <a:extLst>
                          <a:ext uri="{FF2B5EF4-FFF2-40B4-BE49-F238E27FC236}">
                            <a16:creationId xmlns:a16="http://schemas.microsoft.com/office/drawing/2014/main" id="{9FB19E8D-F76D-4AC2-8ACE-28E8CBD253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382" t="5116" r="24164" b="6046"/>
                      <a:stretch>
                        <a:fillRect/>
                      </a:stretch>
                    </p:blipFill>
                    <p:spPr bwMode="auto">
                      <a:xfrm>
                        <a:off x="386498" y="1931639"/>
                        <a:ext cx="2234153" cy="2542236"/>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A28FECE3-FF83-40CD-8A27-8E195B6B610F}"/>
              </a:ext>
            </a:extLst>
          </p:cNvPr>
          <p:cNvGraphicFramePr>
            <a:graphicFrameLocks noChangeAspect="1"/>
          </p:cNvGraphicFramePr>
          <p:nvPr/>
        </p:nvGraphicFramePr>
        <p:xfrm>
          <a:off x="3603625" y="2310678"/>
          <a:ext cx="6923757" cy="2865003"/>
        </p:xfrm>
        <a:graphic>
          <a:graphicData uri="http://schemas.openxmlformats.org/presentationml/2006/ole">
            <mc:AlternateContent xmlns:mc="http://schemas.openxmlformats.org/markup-compatibility/2006">
              <mc:Choice xmlns:v="urn:schemas-microsoft-com:vml" Requires="v">
                <p:oleObj name="Equation" r:id="rId5" imgW="6299200" imgH="2603500" progId="Equation.DSMT4">
                  <p:embed/>
                </p:oleObj>
              </mc:Choice>
              <mc:Fallback>
                <p:oleObj name="Equation" r:id="rId5" imgW="6299200" imgH="2603500" progId="Equation.DSMT4">
                  <p:embed/>
                  <p:pic>
                    <p:nvPicPr>
                      <p:cNvPr id="4" name="Object 3">
                        <a:extLst>
                          <a:ext uri="{FF2B5EF4-FFF2-40B4-BE49-F238E27FC236}">
                            <a16:creationId xmlns:a16="http://schemas.microsoft.com/office/drawing/2014/main" id="{A28FECE3-FF83-40CD-8A27-8E195B6B61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03625" y="2310678"/>
                        <a:ext cx="6923757" cy="2865003"/>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15DAB31-67BA-4CB0-B38C-685D38D95C26}"/>
              </a:ext>
            </a:extLst>
          </p:cNvPr>
          <p:cNvSpPr txBox="1"/>
          <p:nvPr/>
        </p:nvSpPr>
        <p:spPr>
          <a:xfrm>
            <a:off x="678730" y="958727"/>
            <a:ext cx="995401" cy="369332"/>
          </a:xfrm>
          <a:prstGeom prst="rect">
            <a:avLst/>
          </a:prstGeom>
          <a:noFill/>
        </p:spPr>
        <p:txBody>
          <a:bodyPr wrap="none" rtlCol="0">
            <a:spAutoFit/>
          </a:bodyPr>
          <a:lstStyle/>
          <a:p>
            <a:r>
              <a:rPr lang="en-US" b="1"/>
              <a:t>Example</a:t>
            </a:r>
          </a:p>
        </p:txBody>
      </p:sp>
      <p:graphicFrame>
        <p:nvGraphicFramePr>
          <p:cNvPr id="12" name="Object 11">
            <a:extLst>
              <a:ext uri="{FF2B5EF4-FFF2-40B4-BE49-F238E27FC236}">
                <a16:creationId xmlns:a16="http://schemas.microsoft.com/office/drawing/2014/main" id="{059EBE85-628F-4F3C-A358-E1ABC21E59DF}"/>
              </a:ext>
            </a:extLst>
          </p:cNvPr>
          <p:cNvGraphicFramePr>
            <a:graphicFrameLocks noChangeAspect="1"/>
          </p:cNvGraphicFramePr>
          <p:nvPr/>
        </p:nvGraphicFramePr>
        <p:xfrm>
          <a:off x="3603625" y="6049729"/>
          <a:ext cx="2492375" cy="495300"/>
        </p:xfrm>
        <a:graphic>
          <a:graphicData uri="http://schemas.openxmlformats.org/presentationml/2006/ole">
            <mc:AlternateContent xmlns:mc="http://schemas.openxmlformats.org/markup-compatibility/2006">
              <mc:Choice xmlns:v="urn:schemas-microsoft-com:vml" Requires="v">
                <p:oleObj name="Equation" r:id="rId7" imgW="2489200" imgH="495300" progId="Equation.DSMT4">
                  <p:embed/>
                </p:oleObj>
              </mc:Choice>
              <mc:Fallback>
                <p:oleObj name="Equation" r:id="rId7" imgW="2489200" imgH="495300" progId="Equation.DSMT4">
                  <p:embed/>
                  <p:pic>
                    <p:nvPicPr>
                      <p:cNvPr id="12" name="Object 11">
                        <a:extLst>
                          <a:ext uri="{FF2B5EF4-FFF2-40B4-BE49-F238E27FC236}">
                            <a16:creationId xmlns:a16="http://schemas.microsoft.com/office/drawing/2014/main" id="{059EBE85-628F-4F3C-A358-E1ABC21E59D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3625" y="6049729"/>
                        <a:ext cx="2492375"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a:extLst>
              <a:ext uri="{FF2B5EF4-FFF2-40B4-BE49-F238E27FC236}">
                <a16:creationId xmlns:a16="http://schemas.microsoft.com/office/drawing/2014/main" id="{7548C383-FB55-4825-8C0D-F1670580AD1E}"/>
              </a:ext>
            </a:extLst>
          </p:cNvPr>
          <p:cNvSpPr txBox="1"/>
          <p:nvPr/>
        </p:nvSpPr>
        <p:spPr>
          <a:xfrm>
            <a:off x="3603625" y="5454958"/>
            <a:ext cx="1693733" cy="369332"/>
          </a:xfrm>
          <a:prstGeom prst="rect">
            <a:avLst/>
          </a:prstGeom>
          <a:noFill/>
        </p:spPr>
        <p:txBody>
          <a:bodyPr wrap="none" rtlCol="0">
            <a:spAutoFit/>
          </a:bodyPr>
          <a:lstStyle/>
          <a:p>
            <a:r>
              <a:rPr lang="en-US"/>
              <a:t>which comes to</a:t>
            </a:r>
          </a:p>
        </p:txBody>
      </p:sp>
      <p:sp>
        <p:nvSpPr>
          <p:cNvPr id="15" name="TextBox 14">
            <a:extLst>
              <a:ext uri="{FF2B5EF4-FFF2-40B4-BE49-F238E27FC236}">
                <a16:creationId xmlns:a16="http://schemas.microsoft.com/office/drawing/2014/main" id="{765EA6A6-73F5-49A2-BAD0-7858423C1154}"/>
              </a:ext>
            </a:extLst>
          </p:cNvPr>
          <p:cNvSpPr txBox="1"/>
          <p:nvPr/>
        </p:nvSpPr>
        <p:spPr>
          <a:xfrm>
            <a:off x="3355942" y="950324"/>
            <a:ext cx="7758261" cy="923330"/>
          </a:xfrm>
          <a:prstGeom prst="rect">
            <a:avLst/>
          </a:prstGeom>
          <a:noFill/>
        </p:spPr>
        <p:txBody>
          <a:bodyPr wrap="square" rtlCol="0">
            <a:spAutoFit/>
          </a:bodyPr>
          <a:lstStyle/>
          <a:p>
            <a:r>
              <a:rPr lang="en-US"/>
              <a:t>consider precessing top.  we can do this with N2L, or WE, or least action.  Either way, note we write the moment of inertia tensor in terms of the principal axes, with respect to which, the components are constant.</a:t>
            </a:r>
          </a:p>
        </p:txBody>
      </p:sp>
      <p:sp>
        <p:nvSpPr>
          <p:cNvPr id="16" name="Rectangle 8">
            <a:extLst>
              <a:ext uri="{FF2B5EF4-FFF2-40B4-BE49-F238E27FC236}">
                <a16:creationId xmlns:a16="http://schemas.microsoft.com/office/drawing/2014/main" id="{7E5BD253-3CD8-424F-B115-E413FD597DB7}"/>
              </a:ext>
            </a:extLst>
          </p:cNvPr>
          <p:cNvSpPr>
            <a:spLocks noChangeArrowheads="1"/>
          </p:cNvSpPr>
          <p:nvPr/>
        </p:nvSpPr>
        <p:spPr bwMode="auto">
          <a:xfrm>
            <a:off x="1401944" y="10855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90143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072379" y="197962"/>
            <a:ext cx="3252248" cy="523220"/>
          </a:xfrm>
          <a:prstGeom prst="rect">
            <a:avLst/>
          </a:prstGeom>
          <a:noFill/>
        </p:spPr>
        <p:txBody>
          <a:bodyPr wrap="square" rtlCol="0">
            <a:spAutoFit/>
          </a:bodyPr>
          <a:lstStyle/>
          <a:p>
            <a:r>
              <a:rPr lang="en-US" sz="2800" b="1" u="sng"/>
              <a:t>2 Particle Dynamics</a:t>
            </a:r>
            <a:endParaRPr lang="en-US" b="1" u="sng"/>
          </a:p>
        </p:txBody>
      </p:sp>
      <p:graphicFrame>
        <p:nvGraphicFramePr>
          <p:cNvPr id="4" name="Object 3">
            <a:extLst>
              <a:ext uri="{FF2B5EF4-FFF2-40B4-BE49-F238E27FC236}">
                <a16:creationId xmlns:a16="http://schemas.microsoft.com/office/drawing/2014/main" id="{2DC4FD9E-3B08-428C-AC11-FFC8CA77F0E8}"/>
              </a:ext>
            </a:extLst>
          </p:cNvPr>
          <p:cNvGraphicFramePr>
            <a:graphicFrameLocks noChangeAspect="1"/>
          </p:cNvGraphicFramePr>
          <p:nvPr/>
        </p:nvGraphicFramePr>
        <p:xfrm>
          <a:off x="740626" y="1838227"/>
          <a:ext cx="962673" cy="1389560"/>
        </p:xfrm>
        <a:graphic>
          <a:graphicData uri="http://schemas.openxmlformats.org/presentationml/2006/ole">
            <mc:AlternateContent xmlns:mc="http://schemas.openxmlformats.org/markup-compatibility/2006">
              <mc:Choice xmlns:v="urn:schemas-microsoft-com:vml" Requires="v">
                <p:oleObj name="Equation" r:id="rId3" imgW="698500" imgH="1016000" progId="Equation.DSMT4">
                  <p:embed/>
                </p:oleObj>
              </mc:Choice>
              <mc:Fallback>
                <p:oleObj name="Equation" r:id="rId3" imgW="698500" imgH="1016000" progId="Equation.DSMT4">
                  <p:embed/>
                  <p:pic>
                    <p:nvPicPr>
                      <p:cNvPr id="4" name="Object 3">
                        <a:extLst>
                          <a:ext uri="{FF2B5EF4-FFF2-40B4-BE49-F238E27FC236}">
                            <a16:creationId xmlns:a16="http://schemas.microsoft.com/office/drawing/2014/main" id="{2DC4FD9E-3B08-428C-AC11-FFC8CA77F0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626" y="1838227"/>
                        <a:ext cx="962673" cy="1389560"/>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CEE84BA1-5B26-4AA9-9909-A8711CE303AA}"/>
              </a:ext>
            </a:extLst>
          </p:cNvPr>
          <p:cNvGraphicFramePr>
            <a:graphicFrameLocks noChangeAspect="1"/>
          </p:cNvGraphicFramePr>
          <p:nvPr/>
        </p:nvGraphicFramePr>
        <p:xfrm>
          <a:off x="2864609" y="1858201"/>
          <a:ext cx="962673" cy="1377097"/>
        </p:xfrm>
        <a:graphic>
          <a:graphicData uri="http://schemas.openxmlformats.org/presentationml/2006/ole">
            <mc:AlternateContent xmlns:mc="http://schemas.openxmlformats.org/markup-compatibility/2006">
              <mc:Choice xmlns:v="urn:schemas-microsoft-com:vml" Requires="v">
                <p:oleObj name="Equation" r:id="rId5" imgW="711200" imgH="1016000" progId="Equation.DSMT4">
                  <p:embed/>
                </p:oleObj>
              </mc:Choice>
              <mc:Fallback>
                <p:oleObj name="Equation" r:id="rId5" imgW="711200" imgH="1016000" progId="Equation.DSMT4">
                  <p:embed/>
                  <p:pic>
                    <p:nvPicPr>
                      <p:cNvPr id="6" name="Object 5">
                        <a:extLst>
                          <a:ext uri="{FF2B5EF4-FFF2-40B4-BE49-F238E27FC236}">
                            <a16:creationId xmlns:a16="http://schemas.microsoft.com/office/drawing/2014/main" id="{CEE84BA1-5B26-4AA9-9909-A8711CE303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4609" y="1858201"/>
                        <a:ext cx="962673" cy="1377097"/>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D3D279B0-75CE-4721-A26C-BC1618153DFD}"/>
              </a:ext>
            </a:extLst>
          </p:cNvPr>
          <p:cNvGraphicFramePr>
            <a:graphicFrameLocks noChangeAspect="1"/>
          </p:cNvGraphicFramePr>
          <p:nvPr/>
        </p:nvGraphicFramePr>
        <p:xfrm>
          <a:off x="4939563" y="1912141"/>
          <a:ext cx="1517879" cy="1269216"/>
        </p:xfrm>
        <a:graphic>
          <a:graphicData uri="http://schemas.openxmlformats.org/presentationml/2006/ole">
            <mc:AlternateContent xmlns:mc="http://schemas.openxmlformats.org/markup-compatibility/2006">
              <mc:Choice xmlns:v="urn:schemas-microsoft-com:vml" Requires="v">
                <p:oleObj name="Equation" r:id="rId7" imgW="926698" imgH="774364" progId="Equation.DSMT4">
                  <p:embed/>
                </p:oleObj>
              </mc:Choice>
              <mc:Fallback>
                <p:oleObj name="Equation" r:id="rId7" imgW="926698" imgH="774364" progId="Equation.DSMT4">
                  <p:embed/>
                  <p:pic>
                    <p:nvPicPr>
                      <p:cNvPr id="8" name="Object 7">
                        <a:extLst>
                          <a:ext uri="{FF2B5EF4-FFF2-40B4-BE49-F238E27FC236}">
                            <a16:creationId xmlns:a16="http://schemas.microsoft.com/office/drawing/2014/main" id="{D3D279B0-75CE-4721-A26C-BC1618153D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9563" y="1912141"/>
                        <a:ext cx="1517879" cy="1269216"/>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FFDBFA51-EF5F-4E7A-BA10-43F683952C37}"/>
              </a:ext>
            </a:extLst>
          </p:cNvPr>
          <p:cNvSpPr txBox="1"/>
          <p:nvPr/>
        </p:nvSpPr>
        <p:spPr>
          <a:xfrm flipH="1">
            <a:off x="631596" y="876692"/>
            <a:ext cx="9737889" cy="646331"/>
          </a:xfrm>
          <a:prstGeom prst="rect">
            <a:avLst/>
          </a:prstGeom>
          <a:noFill/>
        </p:spPr>
        <p:txBody>
          <a:bodyPr wrap="square" rtlCol="0">
            <a:spAutoFit/>
          </a:bodyPr>
          <a:lstStyle/>
          <a:p>
            <a:r>
              <a:rPr lang="en-US"/>
              <a:t>We’ll assume that there is no external force, and for now leave the internal force unspecified.  Some reasonable progress can be made, even without knowing the internal force.  Our equations are:</a:t>
            </a:r>
          </a:p>
        </p:txBody>
      </p:sp>
      <p:sp>
        <p:nvSpPr>
          <p:cNvPr id="10" name="TextBox 9">
            <a:extLst>
              <a:ext uri="{FF2B5EF4-FFF2-40B4-BE49-F238E27FC236}">
                <a16:creationId xmlns:a16="http://schemas.microsoft.com/office/drawing/2014/main" id="{15AB7587-399F-442B-AE61-BDA9C39AF68A}"/>
              </a:ext>
            </a:extLst>
          </p:cNvPr>
          <p:cNvSpPr txBox="1"/>
          <p:nvPr/>
        </p:nvSpPr>
        <p:spPr>
          <a:xfrm>
            <a:off x="631596" y="3630214"/>
            <a:ext cx="2737288" cy="369332"/>
          </a:xfrm>
          <a:prstGeom prst="rect">
            <a:avLst/>
          </a:prstGeom>
          <a:noFill/>
        </p:spPr>
        <p:txBody>
          <a:bodyPr wrap="none" rtlCol="0">
            <a:spAutoFit/>
          </a:bodyPr>
          <a:lstStyle/>
          <a:p>
            <a:r>
              <a:rPr lang="en-US"/>
              <a:t>These equations reduce to:</a:t>
            </a:r>
          </a:p>
        </p:txBody>
      </p:sp>
      <p:graphicFrame>
        <p:nvGraphicFramePr>
          <p:cNvPr id="12" name="Object 11">
            <a:extLst>
              <a:ext uri="{FF2B5EF4-FFF2-40B4-BE49-F238E27FC236}">
                <a16:creationId xmlns:a16="http://schemas.microsoft.com/office/drawing/2014/main" id="{3A4346B4-C6EF-4048-94ED-DC3071A905FE}"/>
              </a:ext>
            </a:extLst>
          </p:cNvPr>
          <p:cNvGraphicFramePr>
            <a:graphicFrameLocks noChangeAspect="1"/>
          </p:cNvGraphicFramePr>
          <p:nvPr/>
        </p:nvGraphicFramePr>
        <p:xfrm>
          <a:off x="631596" y="4136240"/>
          <a:ext cx="3780148" cy="900897"/>
        </p:xfrm>
        <a:graphic>
          <a:graphicData uri="http://schemas.openxmlformats.org/presentationml/2006/ole">
            <mc:AlternateContent xmlns:mc="http://schemas.openxmlformats.org/markup-compatibility/2006">
              <mc:Choice xmlns:v="urn:schemas-microsoft-com:vml" Requires="v">
                <p:oleObj name="Equation" r:id="rId9" imgW="2654300" imgH="635000" progId="Equation.DSMT4">
                  <p:embed/>
                </p:oleObj>
              </mc:Choice>
              <mc:Fallback>
                <p:oleObj name="Equation" r:id="rId9" imgW="2654300" imgH="635000" progId="Equation.DSMT4">
                  <p:embed/>
                  <p:pic>
                    <p:nvPicPr>
                      <p:cNvPr id="12" name="Object 11">
                        <a:extLst>
                          <a:ext uri="{FF2B5EF4-FFF2-40B4-BE49-F238E27FC236}">
                            <a16:creationId xmlns:a16="http://schemas.microsoft.com/office/drawing/2014/main" id="{3A4346B4-C6EF-4048-94ED-DC3071A905F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1596" y="4136240"/>
                        <a:ext cx="3780148" cy="900897"/>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9D43E7E7-5ECE-418A-B5B2-039733533115}"/>
              </a:ext>
            </a:extLst>
          </p:cNvPr>
          <p:cNvGraphicFramePr>
            <a:graphicFrameLocks noChangeAspect="1"/>
          </p:cNvGraphicFramePr>
          <p:nvPr/>
        </p:nvGraphicFramePr>
        <p:xfrm>
          <a:off x="5908660" y="4188635"/>
          <a:ext cx="5912552" cy="1117971"/>
        </p:xfrm>
        <a:graphic>
          <a:graphicData uri="http://schemas.openxmlformats.org/presentationml/2006/ole">
            <mc:AlternateContent xmlns:mc="http://schemas.openxmlformats.org/markup-compatibility/2006">
              <mc:Choice xmlns:v="urn:schemas-microsoft-com:vml" Requires="v">
                <p:oleObj name="Equation" r:id="rId11" imgW="4952880" imgH="939600" progId="Equation.DSMT4">
                  <p:embed/>
                </p:oleObj>
              </mc:Choice>
              <mc:Fallback>
                <p:oleObj name="Equation" r:id="rId11" imgW="4952880" imgH="939600" progId="Equation.DSMT4">
                  <p:embed/>
                  <p:pic>
                    <p:nvPicPr>
                      <p:cNvPr id="14" name="Object 13">
                        <a:extLst>
                          <a:ext uri="{FF2B5EF4-FFF2-40B4-BE49-F238E27FC236}">
                            <a16:creationId xmlns:a16="http://schemas.microsoft.com/office/drawing/2014/main" id="{9D43E7E7-5ECE-418A-B5B2-039733533115}"/>
                          </a:ext>
                        </a:extLst>
                      </p:cNvPr>
                      <p:cNvPicPr>
                        <a:picLocks noChangeAspect="1" noChangeArrowheads="1"/>
                      </p:cNvPicPr>
                      <p:nvPr/>
                    </p:nvPicPr>
                    <p:blipFill>
                      <a:blip r:embed="rId12"/>
                      <a:srcRect/>
                      <a:stretch>
                        <a:fillRect/>
                      </a:stretch>
                    </p:blipFill>
                    <p:spPr bwMode="auto">
                      <a:xfrm>
                        <a:off x="5908660" y="4188635"/>
                        <a:ext cx="5912552" cy="1117971"/>
                      </a:xfrm>
                      <a:prstGeom prst="rect">
                        <a:avLst/>
                      </a:prstGeom>
                      <a:solidFill>
                        <a:srgbClr val="CCFFCC"/>
                      </a:solidFill>
                    </p:spPr>
                  </p:pic>
                </p:oleObj>
              </mc:Fallback>
            </mc:AlternateContent>
          </a:graphicData>
        </a:graphic>
      </p:graphicFrame>
      <p:cxnSp>
        <p:nvCxnSpPr>
          <p:cNvPr id="16" name="Straight Arrow Connector 15">
            <a:extLst>
              <a:ext uri="{FF2B5EF4-FFF2-40B4-BE49-F238E27FC236}">
                <a16:creationId xmlns:a16="http://schemas.microsoft.com/office/drawing/2014/main" id="{943E7CB5-2BDF-4581-97E1-9C6982B09710}"/>
              </a:ext>
            </a:extLst>
          </p:cNvPr>
          <p:cNvCxnSpPr/>
          <p:nvPr/>
        </p:nvCxnSpPr>
        <p:spPr>
          <a:xfrm>
            <a:off x="4680325" y="4586688"/>
            <a:ext cx="8861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E3FF4C0-D268-476C-ACED-217DA3326F75}"/>
              </a:ext>
            </a:extLst>
          </p:cNvPr>
          <p:cNvSpPr txBox="1"/>
          <p:nvPr/>
        </p:nvSpPr>
        <p:spPr>
          <a:xfrm>
            <a:off x="5566445" y="3570475"/>
            <a:ext cx="6592830" cy="369332"/>
          </a:xfrm>
          <a:prstGeom prst="rect">
            <a:avLst/>
          </a:prstGeom>
          <a:noFill/>
        </p:spPr>
        <p:txBody>
          <a:bodyPr wrap="none" rtlCol="0">
            <a:spAutoFit/>
          </a:bodyPr>
          <a:lstStyle/>
          <a:p>
            <a:r>
              <a:rPr lang="en-US"/>
              <a:t>And the solution, facilitated by going to the center of  mass frame, is:</a:t>
            </a:r>
          </a:p>
        </p:txBody>
      </p:sp>
      <p:sp>
        <p:nvSpPr>
          <p:cNvPr id="18" name="TextBox 17">
            <a:extLst>
              <a:ext uri="{FF2B5EF4-FFF2-40B4-BE49-F238E27FC236}">
                <a16:creationId xmlns:a16="http://schemas.microsoft.com/office/drawing/2014/main" id="{08703E26-D671-4419-9847-14537E80B0D3}"/>
              </a:ext>
            </a:extLst>
          </p:cNvPr>
          <p:cNvSpPr txBox="1"/>
          <p:nvPr/>
        </p:nvSpPr>
        <p:spPr>
          <a:xfrm>
            <a:off x="5908660" y="5443938"/>
            <a:ext cx="4828470" cy="1077218"/>
          </a:xfrm>
          <a:prstGeom prst="rect">
            <a:avLst/>
          </a:prstGeom>
          <a:noFill/>
        </p:spPr>
        <p:txBody>
          <a:bodyPr wrap="square" rtlCol="0">
            <a:spAutoFit/>
          </a:bodyPr>
          <a:lstStyle/>
          <a:p>
            <a:r>
              <a:rPr lang="en-US" sz="1600"/>
              <a:t>We don’t know the magnitude of </a:t>
            </a:r>
            <a:r>
              <a:rPr lang="el-GR" sz="1600"/>
              <a:t>δ</a:t>
            </a:r>
            <a:r>
              <a:rPr lang="en-US" sz="1600"/>
              <a:t>p, unless we can say that there is no internal energy change.  And even so, we cannot say what the orientation of </a:t>
            </a:r>
            <a:r>
              <a:rPr lang="el-GR" sz="1600"/>
              <a:t>δ</a:t>
            </a:r>
            <a:r>
              <a:rPr lang="en-US" sz="1600" b="1"/>
              <a:t>p</a:t>
            </a:r>
            <a:r>
              <a:rPr lang="en-US" sz="1600"/>
              <a:t> is.  Must know the internal interaction details for this.</a:t>
            </a:r>
          </a:p>
        </p:txBody>
      </p:sp>
      <p:sp>
        <p:nvSpPr>
          <p:cNvPr id="13" name="TextBox 12">
            <a:extLst>
              <a:ext uri="{FF2B5EF4-FFF2-40B4-BE49-F238E27FC236}">
                <a16:creationId xmlns:a16="http://schemas.microsoft.com/office/drawing/2014/main" id="{581D7878-3EC4-4FA1-AC21-A0A30AA55E76}"/>
              </a:ext>
            </a:extLst>
          </p:cNvPr>
          <p:cNvSpPr txBox="1"/>
          <p:nvPr/>
        </p:nvSpPr>
        <p:spPr>
          <a:xfrm>
            <a:off x="579237" y="5173831"/>
            <a:ext cx="3707105" cy="523220"/>
          </a:xfrm>
          <a:prstGeom prst="rect">
            <a:avLst/>
          </a:prstGeom>
          <a:noFill/>
        </p:spPr>
        <p:txBody>
          <a:bodyPr wrap="none" rtlCol="0">
            <a:spAutoFit/>
          </a:bodyPr>
          <a:lstStyle/>
          <a:p>
            <a:r>
              <a:rPr lang="en-US" sz="1400"/>
              <a:t>And conservation of angular momentum means </a:t>
            </a:r>
          </a:p>
          <a:p>
            <a:r>
              <a:rPr lang="en-US" sz="1400"/>
              <a:t>collision is confined to a plane.</a:t>
            </a:r>
          </a:p>
        </p:txBody>
      </p:sp>
    </p:spTree>
    <p:extLst>
      <p:ext uri="{BB962C8B-B14F-4D97-AF65-F5344CB8AC3E}">
        <p14:creationId xmlns:p14="http://schemas.microsoft.com/office/powerpoint/2010/main" val="424539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072379" y="197962"/>
            <a:ext cx="3252248" cy="523220"/>
          </a:xfrm>
          <a:prstGeom prst="rect">
            <a:avLst/>
          </a:prstGeom>
          <a:noFill/>
        </p:spPr>
        <p:txBody>
          <a:bodyPr wrap="square" rtlCol="0">
            <a:spAutoFit/>
          </a:bodyPr>
          <a:lstStyle/>
          <a:p>
            <a:r>
              <a:rPr lang="en-US" sz="2800" b="1" u="sng"/>
              <a:t>2 Particle Dynamics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6" y="876692"/>
            <a:ext cx="9737889" cy="369332"/>
          </a:xfrm>
          <a:prstGeom prst="rect">
            <a:avLst/>
          </a:prstGeom>
          <a:noFill/>
        </p:spPr>
        <p:txBody>
          <a:bodyPr wrap="square" rtlCol="0">
            <a:spAutoFit/>
          </a:bodyPr>
          <a:lstStyle/>
          <a:p>
            <a:r>
              <a:rPr lang="en-US"/>
              <a:t>Collisions will appear as follows, in various reference frames:</a:t>
            </a:r>
          </a:p>
        </p:txBody>
      </p:sp>
      <p:sp>
        <p:nvSpPr>
          <p:cNvPr id="20" name="Rectangle 6">
            <a:extLst>
              <a:ext uri="{FF2B5EF4-FFF2-40B4-BE49-F238E27FC236}">
                <a16:creationId xmlns:a16="http://schemas.microsoft.com/office/drawing/2014/main" id="{FCE706C7-1C83-4ABA-A122-8B4540C0BBD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1B4C0DDB-0740-4241-86D7-43C9F696A730}"/>
              </a:ext>
            </a:extLst>
          </p:cNvPr>
          <p:cNvGraphicFramePr>
            <a:graphicFrameLocks noChangeAspect="1"/>
          </p:cNvGraphicFramePr>
          <p:nvPr>
            <p:extLst>
              <p:ext uri="{D42A27DB-BD31-4B8C-83A1-F6EECF244321}">
                <p14:modId xmlns:p14="http://schemas.microsoft.com/office/powerpoint/2010/main" val="4085705991"/>
              </p:ext>
            </p:extLst>
          </p:nvPr>
        </p:nvGraphicFramePr>
        <p:xfrm>
          <a:off x="414779" y="1770053"/>
          <a:ext cx="6674178" cy="2691172"/>
        </p:xfrm>
        <a:graphic>
          <a:graphicData uri="http://schemas.openxmlformats.org/presentationml/2006/ole">
            <mc:AlternateContent xmlns:mc="http://schemas.openxmlformats.org/markup-compatibility/2006">
              <mc:Choice xmlns:v="urn:schemas-microsoft-com:vml" Requires="v">
                <p:oleObj name="Bitmap Image" r:id="rId3" imgW="11286198" imgH="4427604" progId="Paint.Picture">
                  <p:embed/>
                </p:oleObj>
              </mc:Choice>
              <mc:Fallback>
                <p:oleObj name="Bitmap Image" r:id="rId3" imgW="11286198" imgH="4427604" progId="Paint.Picture">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l="-728" t="-2150" r="-31" b="-1146"/>
                      <a:stretch>
                        <a:fillRect/>
                      </a:stretch>
                    </p:blipFill>
                    <p:spPr bwMode="auto">
                      <a:xfrm>
                        <a:off x="414779" y="1770053"/>
                        <a:ext cx="6674178" cy="2691172"/>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F4C4357F-A9A1-4C4A-81D5-3183C12F7B73}"/>
              </a:ext>
            </a:extLst>
          </p:cNvPr>
          <p:cNvGraphicFramePr>
            <a:graphicFrameLocks noChangeAspect="1"/>
          </p:cNvGraphicFramePr>
          <p:nvPr>
            <p:extLst>
              <p:ext uri="{D42A27DB-BD31-4B8C-83A1-F6EECF244321}">
                <p14:modId xmlns:p14="http://schemas.microsoft.com/office/powerpoint/2010/main" val="3793020545"/>
              </p:ext>
            </p:extLst>
          </p:nvPr>
        </p:nvGraphicFramePr>
        <p:xfrm>
          <a:off x="6185556" y="3666013"/>
          <a:ext cx="5813425" cy="2994025"/>
        </p:xfrm>
        <a:graphic>
          <a:graphicData uri="http://schemas.openxmlformats.org/presentationml/2006/ole">
            <mc:AlternateContent xmlns:mc="http://schemas.openxmlformats.org/markup-compatibility/2006">
              <mc:Choice xmlns:v="urn:schemas-microsoft-com:vml" Requires="v">
                <p:oleObj name="Bitmap Image" r:id="rId5" imgW="8321761" imgH="4298052" progId="Paint.Picture">
                  <p:embed/>
                </p:oleObj>
              </mc:Choice>
              <mc:Fallback>
                <p:oleObj name="Bitmap Image" r:id="rId5" imgW="8321761" imgH="4298052" progId="Paint.Picture">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5556" y="3666013"/>
                        <a:ext cx="5813425" cy="2994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Box 18">
            <a:extLst>
              <a:ext uri="{FF2B5EF4-FFF2-40B4-BE49-F238E27FC236}">
                <a16:creationId xmlns:a16="http://schemas.microsoft.com/office/drawing/2014/main" id="{10FFCC48-12F1-48A1-8130-C4C196515E78}"/>
              </a:ext>
            </a:extLst>
          </p:cNvPr>
          <p:cNvSpPr txBox="1"/>
          <p:nvPr/>
        </p:nvSpPr>
        <p:spPr>
          <a:xfrm>
            <a:off x="6353780" y="3757987"/>
            <a:ext cx="1253765" cy="369332"/>
          </a:xfrm>
          <a:prstGeom prst="rect">
            <a:avLst/>
          </a:prstGeom>
          <a:noFill/>
          <a:ln>
            <a:solidFill>
              <a:srgbClr val="00B050"/>
            </a:solidFill>
          </a:ln>
        </p:spPr>
        <p:txBody>
          <a:bodyPr wrap="square" rtlCol="0">
            <a:spAutoFit/>
          </a:bodyPr>
          <a:lstStyle/>
          <a:p>
            <a:r>
              <a:rPr lang="en-US"/>
              <a:t>COM frame</a:t>
            </a:r>
          </a:p>
        </p:txBody>
      </p:sp>
      <p:sp>
        <p:nvSpPr>
          <p:cNvPr id="7" name="TextBox 6">
            <a:extLst>
              <a:ext uri="{FF2B5EF4-FFF2-40B4-BE49-F238E27FC236}">
                <a16:creationId xmlns:a16="http://schemas.microsoft.com/office/drawing/2014/main" id="{B8E99703-2B49-478B-BA3F-EEFF0806E1C9}"/>
              </a:ext>
            </a:extLst>
          </p:cNvPr>
          <p:cNvSpPr txBox="1"/>
          <p:nvPr/>
        </p:nvSpPr>
        <p:spPr>
          <a:xfrm>
            <a:off x="509048" y="1770053"/>
            <a:ext cx="1253765" cy="369332"/>
          </a:xfrm>
          <a:prstGeom prst="rect">
            <a:avLst/>
          </a:prstGeom>
          <a:noFill/>
          <a:ln>
            <a:solidFill>
              <a:srgbClr val="00B050"/>
            </a:solidFill>
          </a:ln>
        </p:spPr>
        <p:txBody>
          <a:bodyPr wrap="square" rtlCol="0">
            <a:spAutoFit/>
          </a:bodyPr>
          <a:lstStyle/>
          <a:p>
            <a:r>
              <a:rPr lang="en-US"/>
              <a:t>Lab frame</a:t>
            </a:r>
          </a:p>
        </p:txBody>
      </p:sp>
    </p:spTree>
    <p:extLst>
      <p:ext uri="{BB962C8B-B14F-4D97-AF65-F5344CB8AC3E}">
        <p14:creationId xmlns:p14="http://schemas.microsoft.com/office/powerpoint/2010/main" val="4288166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100082"/>
            <a:ext cx="9144000" cy="668730"/>
          </a:xfrm>
        </p:spPr>
        <p:txBody>
          <a:bodyPr>
            <a:normAutofit/>
          </a:bodyPr>
          <a:lstStyle/>
          <a:p>
            <a:r>
              <a:rPr lang="en-US" sz="3200" b="1" u="sng">
                <a:latin typeface="+mn-lt"/>
              </a:rPr>
              <a:t>Newton’s 2</a:t>
            </a:r>
            <a:r>
              <a:rPr lang="en-US" sz="3200" b="1" u="sng" baseline="30000">
                <a:latin typeface="+mn-lt"/>
              </a:rPr>
              <a:t>nd</a:t>
            </a:r>
            <a:r>
              <a:rPr lang="en-US" sz="3200" b="1" u="sng">
                <a:latin typeface="+mn-lt"/>
              </a:rPr>
              <a:t> Law</a:t>
            </a:r>
          </a:p>
        </p:txBody>
      </p:sp>
      <p:graphicFrame>
        <p:nvGraphicFramePr>
          <p:cNvPr id="7" name="Object 6">
            <a:extLst>
              <a:ext uri="{FF2B5EF4-FFF2-40B4-BE49-F238E27FC236}">
                <a16:creationId xmlns:a16="http://schemas.microsoft.com/office/drawing/2014/main" id="{30F2BC13-B177-47F4-A5B3-4D47E8501157}"/>
              </a:ext>
            </a:extLst>
          </p:cNvPr>
          <p:cNvGraphicFramePr>
            <a:graphicFrameLocks noChangeAspect="1"/>
          </p:cNvGraphicFramePr>
          <p:nvPr/>
        </p:nvGraphicFramePr>
        <p:xfrm>
          <a:off x="493959" y="1411376"/>
          <a:ext cx="1178724" cy="708883"/>
        </p:xfrm>
        <a:graphic>
          <a:graphicData uri="http://schemas.openxmlformats.org/presentationml/2006/ole">
            <mc:AlternateContent xmlns:mc="http://schemas.openxmlformats.org/markup-compatibility/2006">
              <mc:Choice xmlns:v="urn:schemas-microsoft-com:vml" Requires="v">
                <p:oleObj name="Equation" r:id="rId2" imgW="660240" imgH="393480" progId="Equation.DSMT4">
                  <p:embed/>
                </p:oleObj>
              </mc:Choice>
              <mc:Fallback>
                <p:oleObj name="Equation" r:id="rId2" imgW="660240" imgH="393480" progId="Equation.DSMT4">
                  <p:embed/>
                  <p:pic>
                    <p:nvPicPr>
                      <p:cNvPr id="7" name="Object 6">
                        <a:extLst>
                          <a:ext uri="{FF2B5EF4-FFF2-40B4-BE49-F238E27FC236}">
                            <a16:creationId xmlns:a16="http://schemas.microsoft.com/office/drawing/2014/main" id="{30F2BC13-B177-47F4-A5B3-4D47E8501157}"/>
                          </a:ext>
                        </a:extLst>
                      </p:cNvPr>
                      <p:cNvPicPr>
                        <a:picLocks noChangeAspect="1" noChangeArrowheads="1"/>
                      </p:cNvPicPr>
                      <p:nvPr/>
                    </p:nvPicPr>
                    <p:blipFill>
                      <a:blip r:embed="rId3"/>
                      <a:srcRect/>
                      <a:stretch>
                        <a:fillRect/>
                      </a:stretch>
                    </p:blipFill>
                    <p:spPr bwMode="auto">
                      <a:xfrm>
                        <a:off x="493959" y="1411376"/>
                        <a:ext cx="1178724" cy="708883"/>
                      </a:xfrm>
                      <a:prstGeom prst="rect">
                        <a:avLst/>
                      </a:prstGeom>
                      <a:solidFill>
                        <a:srgbClr val="CCFFCC"/>
                      </a:solidFill>
                    </p:spPr>
                  </p:pic>
                </p:oleObj>
              </mc:Fallback>
            </mc:AlternateContent>
          </a:graphicData>
        </a:graphic>
      </p:graphicFrame>
      <p:graphicFrame>
        <p:nvGraphicFramePr>
          <p:cNvPr id="9" name="Object 8">
            <a:extLst>
              <a:ext uri="{FF2B5EF4-FFF2-40B4-BE49-F238E27FC236}">
                <a16:creationId xmlns:a16="http://schemas.microsoft.com/office/drawing/2014/main" id="{03BD5495-5380-4B3B-9CB5-83644079BAE6}"/>
              </a:ext>
            </a:extLst>
          </p:cNvPr>
          <p:cNvGraphicFramePr>
            <a:graphicFrameLocks noChangeAspect="1"/>
          </p:cNvGraphicFramePr>
          <p:nvPr/>
        </p:nvGraphicFramePr>
        <p:xfrm>
          <a:off x="2887311" y="2545074"/>
          <a:ext cx="3158622" cy="1806651"/>
        </p:xfrm>
        <a:graphic>
          <a:graphicData uri="http://schemas.openxmlformats.org/presentationml/2006/ole">
            <mc:AlternateContent xmlns:mc="http://schemas.openxmlformats.org/markup-compatibility/2006">
              <mc:Choice xmlns:v="urn:schemas-microsoft-com:vml" Requires="v">
                <p:oleObj name="Equation" r:id="rId4" imgW="2489200" imgH="1422400" progId="Equation.DSMT4">
                  <p:embed/>
                </p:oleObj>
              </mc:Choice>
              <mc:Fallback>
                <p:oleObj name="Equation" r:id="rId4" imgW="2489200" imgH="1422400" progId="Equation.DSMT4">
                  <p:embed/>
                  <p:pic>
                    <p:nvPicPr>
                      <p:cNvPr id="9" name="Object 8">
                        <a:extLst>
                          <a:ext uri="{FF2B5EF4-FFF2-40B4-BE49-F238E27FC236}">
                            <a16:creationId xmlns:a16="http://schemas.microsoft.com/office/drawing/2014/main" id="{03BD5495-5380-4B3B-9CB5-83644079BA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7311" y="2545074"/>
                        <a:ext cx="3158622" cy="1806651"/>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3932F8BD-B03B-4BDA-AAF4-79BBFAB58E9D}"/>
              </a:ext>
            </a:extLst>
          </p:cNvPr>
          <p:cNvGraphicFramePr>
            <a:graphicFrameLocks noChangeAspect="1"/>
          </p:cNvGraphicFramePr>
          <p:nvPr/>
        </p:nvGraphicFramePr>
        <p:xfrm>
          <a:off x="389106" y="2414248"/>
          <a:ext cx="2263696" cy="1700631"/>
        </p:xfrm>
        <a:graphic>
          <a:graphicData uri="http://schemas.openxmlformats.org/presentationml/2006/ole">
            <mc:AlternateContent xmlns:mc="http://schemas.openxmlformats.org/markup-compatibility/2006">
              <mc:Choice xmlns:v="urn:schemas-microsoft-com:vml" Requires="v">
                <p:oleObj name="Bitmap Image" r:id="rId6" imgW="1523810" imgH="1523810" progId="Paint.Picture">
                  <p:embed/>
                </p:oleObj>
              </mc:Choice>
              <mc:Fallback>
                <p:oleObj name="Bitmap Image" r:id="rId6" imgW="1523810" imgH="1523810" progId="Paint.Picture">
                  <p:embed/>
                  <p:pic>
                    <p:nvPicPr>
                      <p:cNvPr id="11" name="Object 10">
                        <a:extLst>
                          <a:ext uri="{FF2B5EF4-FFF2-40B4-BE49-F238E27FC236}">
                            <a16:creationId xmlns:a16="http://schemas.microsoft.com/office/drawing/2014/main" id="{3932F8BD-B03B-4BDA-AAF4-79BBFAB58E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2501" r="-5000" b="38126"/>
                      <a:stretch>
                        <a:fillRect/>
                      </a:stretch>
                    </p:blipFill>
                    <p:spPr bwMode="auto">
                      <a:xfrm>
                        <a:off x="389106" y="2414248"/>
                        <a:ext cx="2263696" cy="1700631"/>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07C7E732-FD46-47E2-87E2-EE7F2D1A50DA}"/>
              </a:ext>
            </a:extLst>
          </p:cNvPr>
          <p:cNvSpPr txBox="1"/>
          <p:nvPr/>
        </p:nvSpPr>
        <p:spPr>
          <a:xfrm>
            <a:off x="6769013" y="2545074"/>
            <a:ext cx="5071352" cy="1200329"/>
          </a:xfrm>
          <a:prstGeom prst="rect">
            <a:avLst/>
          </a:prstGeom>
          <a:noFill/>
        </p:spPr>
        <p:txBody>
          <a:bodyPr wrap="square" rtlCol="0">
            <a:spAutoFit/>
          </a:bodyPr>
          <a:lstStyle/>
          <a:p>
            <a:r>
              <a:rPr lang="en-US"/>
              <a:t>Put in terms of some coordinate system, even if moving, and then equate components.  This presupposes that you’re writing things from the perspective of an inertial frame of course.  </a:t>
            </a:r>
          </a:p>
        </p:txBody>
      </p:sp>
      <p:sp>
        <p:nvSpPr>
          <p:cNvPr id="14" name="Rectangle 10">
            <a:extLst>
              <a:ext uri="{FF2B5EF4-FFF2-40B4-BE49-F238E27FC236}">
                <a16:creationId xmlns:a16="http://schemas.microsoft.com/office/drawing/2014/main" id="{9F6DBFD6-6034-4469-93EB-8FB7CD785D8E}"/>
              </a:ext>
            </a:extLst>
          </p:cNvPr>
          <p:cNvSpPr>
            <a:spLocks noChangeArrowheads="1"/>
          </p:cNvSpPr>
          <p:nvPr/>
        </p:nvSpPr>
        <p:spPr bwMode="auto">
          <a:xfrm>
            <a:off x="6280442" y="41529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a:extLst>
              <a:ext uri="{FF2B5EF4-FFF2-40B4-BE49-F238E27FC236}">
                <a16:creationId xmlns:a16="http://schemas.microsoft.com/office/drawing/2014/main" id="{E5BC1FAD-3E21-4DAB-B3F8-81F7D7D83941}"/>
              </a:ext>
            </a:extLst>
          </p:cNvPr>
          <p:cNvSpPr>
            <a:spLocks noChangeArrowheads="1"/>
          </p:cNvSpPr>
          <p:nvPr/>
        </p:nvSpPr>
        <p:spPr bwMode="auto">
          <a:xfrm>
            <a:off x="709280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006434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072379" y="197962"/>
            <a:ext cx="3252248" cy="523220"/>
          </a:xfrm>
          <a:prstGeom prst="rect">
            <a:avLst/>
          </a:prstGeom>
          <a:noFill/>
        </p:spPr>
        <p:txBody>
          <a:bodyPr wrap="square" rtlCol="0">
            <a:spAutoFit/>
          </a:bodyPr>
          <a:lstStyle/>
          <a:p>
            <a:r>
              <a:rPr lang="en-US" sz="2800" b="1" u="sng"/>
              <a:t>2 Particle Dynamics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6" y="876692"/>
            <a:ext cx="9737889" cy="369332"/>
          </a:xfrm>
          <a:prstGeom prst="rect">
            <a:avLst/>
          </a:prstGeom>
          <a:noFill/>
        </p:spPr>
        <p:txBody>
          <a:bodyPr wrap="square" rtlCol="0">
            <a:spAutoFit/>
          </a:bodyPr>
          <a:lstStyle/>
          <a:p>
            <a:r>
              <a:rPr lang="en-US"/>
              <a:t>Collisions will appear as follows, in various reference frames:</a:t>
            </a:r>
          </a:p>
        </p:txBody>
      </p:sp>
      <p:sp>
        <p:nvSpPr>
          <p:cNvPr id="20" name="Rectangle 6">
            <a:extLst>
              <a:ext uri="{FF2B5EF4-FFF2-40B4-BE49-F238E27FC236}">
                <a16:creationId xmlns:a16="http://schemas.microsoft.com/office/drawing/2014/main" id="{FCE706C7-1C83-4ABA-A122-8B4540C0BBD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152DF4E0-17ED-4A30-B783-57E2E1C00E26}"/>
              </a:ext>
            </a:extLst>
          </p:cNvPr>
          <p:cNvGraphicFramePr>
            <a:graphicFrameLocks noChangeAspect="1"/>
          </p:cNvGraphicFramePr>
          <p:nvPr>
            <p:extLst>
              <p:ext uri="{D42A27DB-BD31-4B8C-83A1-F6EECF244321}">
                <p14:modId xmlns:p14="http://schemas.microsoft.com/office/powerpoint/2010/main" val="3828242652"/>
              </p:ext>
            </p:extLst>
          </p:nvPr>
        </p:nvGraphicFramePr>
        <p:xfrm>
          <a:off x="716438" y="1476571"/>
          <a:ext cx="6721311" cy="3275341"/>
        </p:xfrm>
        <a:graphic>
          <a:graphicData uri="http://schemas.openxmlformats.org/presentationml/2006/ole">
            <mc:AlternateContent xmlns:mc="http://schemas.openxmlformats.org/markup-compatibility/2006">
              <mc:Choice xmlns:v="urn:schemas-microsoft-com:vml" Requires="v">
                <p:oleObj name="Bitmap Image" r:id="rId3" imgW="10554615" imgH="5151566" progId="Paint.Picture">
                  <p:embed/>
                </p:oleObj>
              </mc:Choice>
              <mc:Fallback>
                <p:oleObj name="Bitmap Image" r:id="rId3" imgW="10554615" imgH="5151566" progId="Paint.Picture">
                  <p:embed/>
                  <p:pic>
                    <p:nvPicPr>
                      <p:cNvPr id="21" name="Object 20">
                        <a:extLst>
                          <a:ext uri="{FF2B5EF4-FFF2-40B4-BE49-F238E27FC236}">
                            <a16:creationId xmlns:a16="http://schemas.microsoft.com/office/drawing/2014/main" id="{152DF4E0-17ED-4A30-B783-57E2E1C00E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38" y="1476571"/>
                        <a:ext cx="6721311" cy="3275341"/>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B8E99703-2B49-478B-BA3F-EEFF0806E1C9}"/>
              </a:ext>
            </a:extLst>
          </p:cNvPr>
          <p:cNvSpPr txBox="1"/>
          <p:nvPr/>
        </p:nvSpPr>
        <p:spPr>
          <a:xfrm>
            <a:off x="716438" y="1401534"/>
            <a:ext cx="2658358" cy="369332"/>
          </a:xfrm>
          <a:prstGeom prst="rect">
            <a:avLst/>
          </a:prstGeom>
          <a:noFill/>
          <a:ln>
            <a:solidFill>
              <a:srgbClr val="00B050"/>
            </a:solidFill>
          </a:ln>
        </p:spPr>
        <p:txBody>
          <a:bodyPr wrap="square" rtlCol="0">
            <a:spAutoFit/>
          </a:bodyPr>
          <a:lstStyle/>
          <a:p>
            <a:r>
              <a:rPr lang="en-US"/>
              <a:t>Rest frame of particle 2</a:t>
            </a:r>
          </a:p>
        </p:txBody>
      </p:sp>
      <p:graphicFrame>
        <p:nvGraphicFramePr>
          <p:cNvPr id="4" name="Object 3">
            <a:extLst>
              <a:ext uri="{FF2B5EF4-FFF2-40B4-BE49-F238E27FC236}">
                <a16:creationId xmlns:a16="http://schemas.microsoft.com/office/drawing/2014/main" id="{FC1E500B-E1F9-493C-A5B3-69B331C5FF50}"/>
              </a:ext>
            </a:extLst>
          </p:cNvPr>
          <p:cNvGraphicFramePr>
            <a:graphicFrameLocks noChangeAspect="1"/>
          </p:cNvGraphicFramePr>
          <p:nvPr>
            <p:extLst>
              <p:ext uri="{D42A27DB-BD31-4B8C-83A1-F6EECF244321}">
                <p14:modId xmlns:p14="http://schemas.microsoft.com/office/powerpoint/2010/main" val="642410505"/>
              </p:ext>
            </p:extLst>
          </p:nvPr>
        </p:nvGraphicFramePr>
        <p:xfrm>
          <a:off x="4732680" y="3979803"/>
          <a:ext cx="7459320" cy="2640328"/>
        </p:xfrm>
        <a:graphic>
          <a:graphicData uri="http://schemas.openxmlformats.org/presentationml/2006/ole">
            <mc:AlternateContent xmlns:mc="http://schemas.openxmlformats.org/markup-compatibility/2006">
              <mc:Choice xmlns:v="urn:schemas-microsoft-com:vml" Requires="v">
                <p:oleObj name="Bitmap Image" r:id="rId5" imgW="11331922" imgH="4008467" progId="Paint.Picture">
                  <p:embed/>
                </p:oleObj>
              </mc:Choice>
              <mc:Fallback>
                <p:oleObj name="Bitmap Image" r:id="rId5" imgW="11331922" imgH="4008467"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2680" y="3979803"/>
                        <a:ext cx="7459320" cy="2640328"/>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10FFCC48-12F1-48A1-8130-C4C196515E78}"/>
              </a:ext>
            </a:extLst>
          </p:cNvPr>
          <p:cNvSpPr txBox="1"/>
          <p:nvPr/>
        </p:nvSpPr>
        <p:spPr>
          <a:xfrm>
            <a:off x="8149472" y="3429000"/>
            <a:ext cx="2333135" cy="646331"/>
          </a:xfrm>
          <a:prstGeom prst="rect">
            <a:avLst/>
          </a:prstGeom>
          <a:noFill/>
          <a:ln>
            <a:solidFill>
              <a:srgbClr val="00B050"/>
            </a:solidFill>
          </a:ln>
        </p:spPr>
        <p:txBody>
          <a:bodyPr wrap="square" rtlCol="0">
            <a:spAutoFit/>
          </a:bodyPr>
          <a:lstStyle/>
          <a:p>
            <a:r>
              <a:rPr lang="en-US"/>
              <a:t>Initial rest frame of particle 2</a:t>
            </a:r>
          </a:p>
        </p:txBody>
      </p:sp>
      <p:sp>
        <p:nvSpPr>
          <p:cNvPr id="6" name="TextBox 5">
            <a:extLst>
              <a:ext uri="{FF2B5EF4-FFF2-40B4-BE49-F238E27FC236}">
                <a16:creationId xmlns:a16="http://schemas.microsoft.com/office/drawing/2014/main" id="{8B3D3254-282A-41B6-B982-83A24DC25EBD}"/>
              </a:ext>
            </a:extLst>
          </p:cNvPr>
          <p:cNvSpPr txBox="1"/>
          <p:nvPr/>
        </p:nvSpPr>
        <p:spPr>
          <a:xfrm>
            <a:off x="10369485" y="5920035"/>
            <a:ext cx="1536569" cy="523220"/>
          </a:xfrm>
          <a:prstGeom prst="rect">
            <a:avLst/>
          </a:prstGeom>
          <a:noFill/>
        </p:spPr>
        <p:txBody>
          <a:bodyPr wrap="square" rtlCol="0">
            <a:spAutoFit/>
          </a:bodyPr>
          <a:lstStyle/>
          <a:p>
            <a:r>
              <a:rPr lang="en-US" sz="1400"/>
              <a:t>Note 90</a:t>
            </a:r>
            <a:r>
              <a:rPr lang="en-US" sz="1400" baseline="30000"/>
              <a:t>o</a:t>
            </a:r>
            <a:r>
              <a:rPr lang="en-US" sz="1400"/>
              <a:t> separation</a:t>
            </a:r>
            <a:endParaRPr lang="en-US"/>
          </a:p>
        </p:txBody>
      </p:sp>
      <p:sp>
        <p:nvSpPr>
          <p:cNvPr id="8" name="TextBox 7">
            <a:extLst>
              <a:ext uri="{FF2B5EF4-FFF2-40B4-BE49-F238E27FC236}">
                <a16:creationId xmlns:a16="http://schemas.microsoft.com/office/drawing/2014/main" id="{1535A443-17C2-4377-9267-BE355CE1D462}"/>
              </a:ext>
            </a:extLst>
          </p:cNvPr>
          <p:cNvSpPr txBox="1"/>
          <p:nvPr/>
        </p:nvSpPr>
        <p:spPr>
          <a:xfrm>
            <a:off x="622169" y="4858209"/>
            <a:ext cx="2846895" cy="738664"/>
          </a:xfrm>
          <a:prstGeom prst="rect">
            <a:avLst/>
          </a:prstGeom>
          <a:noFill/>
        </p:spPr>
        <p:txBody>
          <a:bodyPr wrap="square" rtlCol="0">
            <a:spAutoFit/>
          </a:bodyPr>
          <a:lstStyle/>
          <a:p>
            <a:r>
              <a:rPr lang="en-US" sz="1400"/>
              <a:t>This is the frame we analyze most scattering problems in. b is called the impact parameter.  </a:t>
            </a:r>
          </a:p>
        </p:txBody>
      </p:sp>
    </p:spTree>
    <p:extLst>
      <p:ext uri="{BB962C8B-B14F-4D97-AF65-F5344CB8AC3E}">
        <p14:creationId xmlns:p14="http://schemas.microsoft.com/office/powerpoint/2010/main" val="3166514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2955511" y="168048"/>
            <a:ext cx="6438508" cy="523220"/>
          </a:xfrm>
          <a:prstGeom prst="rect">
            <a:avLst/>
          </a:prstGeom>
          <a:noFill/>
        </p:spPr>
        <p:txBody>
          <a:bodyPr wrap="square" rtlCol="0">
            <a:spAutoFit/>
          </a:bodyPr>
          <a:lstStyle/>
          <a:p>
            <a:r>
              <a:rPr lang="en-US" sz="2800" b="1" u="sng"/>
              <a:t>2 Particle Dynamics: inverse square law</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5" y="876692"/>
            <a:ext cx="3836709" cy="369332"/>
          </a:xfrm>
          <a:prstGeom prst="rect">
            <a:avLst/>
          </a:prstGeom>
          <a:noFill/>
        </p:spPr>
        <p:txBody>
          <a:bodyPr wrap="square" rtlCol="0">
            <a:spAutoFit/>
          </a:bodyPr>
          <a:lstStyle/>
          <a:p>
            <a:r>
              <a:rPr lang="en-US"/>
              <a:t>Now let’s do inverse square law case:</a:t>
            </a:r>
          </a:p>
        </p:txBody>
      </p:sp>
      <p:graphicFrame>
        <p:nvGraphicFramePr>
          <p:cNvPr id="5" name="Object 4">
            <a:extLst>
              <a:ext uri="{FF2B5EF4-FFF2-40B4-BE49-F238E27FC236}">
                <a16:creationId xmlns:a16="http://schemas.microsoft.com/office/drawing/2014/main" id="{D5DBE66B-DD95-4DF4-B7B5-3A51CA3E2219}"/>
              </a:ext>
            </a:extLst>
          </p:cNvPr>
          <p:cNvGraphicFramePr>
            <a:graphicFrameLocks noChangeAspect="1"/>
          </p:cNvGraphicFramePr>
          <p:nvPr/>
        </p:nvGraphicFramePr>
        <p:xfrm>
          <a:off x="611564" y="1413613"/>
          <a:ext cx="2857500" cy="1714500"/>
        </p:xfrm>
        <a:graphic>
          <a:graphicData uri="http://schemas.openxmlformats.org/presentationml/2006/ole">
            <mc:AlternateContent xmlns:mc="http://schemas.openxmlformats.org/markup-compatibility/2006">
              <mc:Choice xmlns:v="urn:schemas-microsoft-com:vml" Requires="v">
                <p:oleObj name="Bitmap Image" r:id="rId2" imgW="3533333" imgH="3104762" progId="Paint.Picture">
                  <p:embed/>
                </p:oleObj>
              </mc:Choice>
              <mc:Fallback>
                <p:oleObj name="Bitmap Image" r:id="rId2" imgW="3533333" imgH="3104762" progId="Paint.Picture">
                  <p:embed/>
                  <p:pic>
                    <p:nvPicPr>
                      <p:cNvPr id="5" name="Object 4">
                        <a:extLst>
                          <a:ext uri="{FF2B5EF4-FFF2-40B4-BE49-F238E27FC236}">
                            <a16:creationId xmlns:a16="http://schemas.microsoft.com/office/drawing/2014/main" id="{D5DBE66B-DD95-4DF4-B7B5-3A51CA3E22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180" r="19118" b="42717"/>
                      <a:stretch>
                        <a:fillRect/>
                      </a:stretch>
                    </p:blipFill>
                    <p:spPr bwMode="auto">
                      <a:xfrm>
                        <a:off x="611564" y="1413613"/>
                        <a:ext cx="2857500" cy="171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a:extLst>
              <a:ext uri="{FF2B5EF4-FFF2-40B4-BE49-F238E27FC236}">
                <a16:creationId xmlns:a16="http://schemas.microsoft.com/office/drawing/2014/main" id="{2118B5ED-6D67-4A5C-A046-EA24DC6EED30}"/>
              </a:ext>
            </a:extLst>
          </p:cNvPr>
          <p:cNvGraphicFramePr>
            <a:graphicFrameLocks noChangeAspect="1"/>
          </p:cNvGraphicFramePr>
          <p:nvPr/>
        </p:nvGraphicFramePr>
        <p:xfrm>
          <a:off x="6570484" y="1593129"/>
          <a:ext cx="3281363" cy="914400"/>
        </p:xfrm>
        <a:graphic>
          <a:graphicData uri="http://schemas.openxmlformats.org/presentationml/2006/ole">
            <mc:AlternateContent xmlns:mc="http://schemas.openxmlformats.org/markup-compatibility/2006">
              <mc:Choice xmlns:v="urn:schemas-microsoft-com:vml" Requires="v">
                <p:oleObj name="Equation" r:id="rId4" imgW="2184400" imgH="609600" progId="Equation.DSMT4">
                  <p:embed/>
                </p:oleObj>
              </mc:Choice>
              <mc:Fallback>
                <p:oleObj name="Equation" r:id="rId4" imgW="2184400" imgH="609600" progId="Equation.DSMT4">
                  <p:embed/>
                  <p:pic>
                    <p:nvPicPr>
                      <p:cNvPr id="11" name="Object 10">
                        <a:extLst>
                          <a:ext uri="{FF2B5EF4-FFF2-40B4-BE49-F238E27FC236}">
                            <a16:creationId xmlns:a16="http://schemas.microsoft.com/office/drawing/2014/main" id="{2118B5ED-6D67-4A5C-A046-EA24DC6EED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0484" y="1593129"/>
                        <a:ext cx="3281363" cy="9144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D1D6EEC1-2A37-451E-8D45-87565C92E61C}"/>
              </a:ext>
            </a:extLst>
          </p:cNvPr>
          <p:cNvSpPr txBox="1"/>
          <p:nvPr/>
        </p:nvSpPr>
        <p:spPr>
          <a:xfrm>
            <a:off x="6429081" y="876692"/>
            <a:ext cx="4440026" cy="369332"/>
          </a:xfrm>
          <a:prstGeom prst="rect">
            <a:avLst/>
          </a:prstGeom>
          <a:noFill/>
        </p:spPr>
        <p:txBody>
          <a:bodyPr wrap="square" rtlCol="0">
            <a:spAutoFit/>
          </a:bodyPr>
          <a:lstStyle/>
          <a:p>
            <a:r>
              <a:rPr lang="en-US"/>
              <a:t>Can do with Lagrangian.  </a:t>
            </a:r>
          </a:p>
        </p:txBody>
      </p:sp>
      <p:graphicFrame>
        <p:nvGraphicFramePr>
          <p:cNvPr id="20" name="Object 19">
            <a:extLst>
              <a:ext uri="{FF2B5EF4-FFF2-40B4-BE49-F238E27FC236}">
                <a16:creationId xmlns:a16="http://schemas.microsoft.com/office/drawing/2014/main" id="{A283EBC8-777F-49E5-83DA-BD2760029C0B}"/>
              </a:ext>
            </a:extLst>
          </p:cNvPr>
          <p:cNvGraphicFramePr>
            <a:graphicFrameLocks noChangeAspect="1"/>
          </p:cNvGraphicFramePr>
          <p:nvPr/>
        </p:nvGraphicFramePr>
        <p:xfrm>
          <a:off x="3883842" y="3429000"/>
          <a:ext cx="1508289" cy="1010360"/>
        </p:xfrm>
        <a:graphic>
          <a:graphicData uri="http://schemas.openxmlformats.org/presentationml/2006/ole">
            <mc:AlternateContent xmlns:mc="http://schemas.openxmlformats.org/markup-compatibility/2006">
              <mc:Choice xmlns:v="urn:schemas-microsoft-com:vml" Requires="v">
                <p:oleObj name="Equation" r:id="rId6" imgW="990170" imgH="660113" progId="Equation.DSMT4">
                  <p:embed/>
                </p:oleObj>
              </mc:Choice>
              <mc:Fallback>
                <p:oleObj name="Equation" r:id="rId6" imgW="990170" imgH="660113" progId="Equation.DSMT4">
                  <p:embed/>
                  <p:pic>
                    <p:nvPicPr>
                      <p:cNvPr id="20" name="Object 19">
                        <a:extLst>
                          <a:ext uri="{FF2B5EF4-FFF2-40B4-BE49-F238E27FC236}">
                            <a16:creationId xmlns:a16="http://schemas.microsoft.com/office/drawing/2014/main" id="{A283EBC8-777F-49E5-83DA-BD2760029C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83842" y="3429000"/>
                        <a:ext cx="1508289" cy="1010360"/>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576DAC7B-5E22-406A-8518-AA07E0DAB298}"/>
              </a:ext>
            </a:extLst>
          </p:cNvPr>
          <p:cNvSpPr txBox="1"/>
          <p:nvPr/>
        </p:nvSpPr>
        <p:spPr>
          <a:xfrm>
            <a:off x="774412" y="3429000"/>
            <a:ext cx="2402421" cy="923330"/>
          </a:xfrm>
          <a:prstGeom prst="rect">
            <a:avLst/>
          </a:prstGeom>
          <a:noFill/>
        </p:spPr>
        <p:txBody>
          <a:bodyPr wrap="square" rtlCol="0">
            <a:spAutoFit/>
          </a:bodyPr>
          <a:lstStyle/>
          <a:p>
            <a:r>
              <a:rPr lang="en-US"/>
              <a:t>Write in terms of cm and difference coordinates.</a:t>
            </a:r>
          </a:p>
        </p:txBody>
      </p:sp>
      <p:graphicFrame>
        <p:nvGraphicFramePr>
          <p:cNvPr id="23" name="Object 22">
            <a:extLst>
              <a:ext uri="{FF2B5EF4-FFF2-40B4-BE49-F238E27FC236}">
                <a16:creationId xmlns:a16="http://schemas.microsoft.com/office/drawing/2014/main" id="{1788CAA1-AB41-4670-B599-2ADEF6D1382D}"/>
              </a:ext>
            </a:extLst>
          </p:cNvPr>
          <p:cNvGraphicFramePr>
            <a:graphicFrameLocks noChangeAspect="1"/>
          </p:cNvGraphicFramePr>
          <p:nvPr/>
        </p:nvGraphicFramePr>
        <p:xfrm>
          <a:off x="6669465" y="3429000"/>
          <a:ext cx="2638136" cy="567965"/>
        </p:xfrm>
        <a:graphic>
          <a:graphicData uri="http://schemas.openxmlformats.org/presentationml/2006/ole">
            <mc:AlternateContent xmlns:mc="http://schemas.openxmlformats.org/markup-compatibility/2006">
              <mc:Choice xmlns:v="urn:schemas-microsoft-com:vml" Requires="v">
                <p:oleObj name="Equation" r:id="rId8" imgW="1803400" imgH="393700" progId="Equation.DSMT4">
                  <p:embed/>
                </p:oleObj>
              </mc:Choice>
              <mc:Fallback>
                <p:oleObj name="Equation" r:id="rId8" imgW="1803400" imgH="393700" progId="Equation.DSMT4">
                  <p:embed/>
                  <p:pic>
                    <p:nvPicPr>
                      <p:cNvPr id="23" name="Object 22">
                        <a:extLst>
                          <a:ext uri="{FF2B5EF4-FFF2-40B4-BE49-F238E27FC236}">
                            <a16:creationId xmlns:a16="http://schemas.microsoft.com/office/drawing/2014/main" id="{1788CAA1-AB41-4670-B599-2ADEF6D138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69465" y="3429000"/>
                        <a:ext cx="2638136" cy="567965"/>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28A594BA-EDFE-4115-924C-5EB840EC0840}"/>
              </a:ext>
            </a:extLst>
          </p:cNvPr>
          <p:cNvSpPr txBox="1"/>
          <p:nvPr/>
        </p:nvSpPr>
        <p:spPr>
          <a:xfrm>
            <a:off x="774411" y="4798056"/>
            <a:ext cx="6438507" cy="1754326"/>
          </a:xfrm>
          <a:prstGeom prst="rect">
            <a:avLst/>
          </a:prstGeom>
          <a:noFill/>
        </p:spPr>
        <p:txBody>
          <a:bodyPr wrap="square" rtlCol="0">
            <a:spAutoFit/>
          </a:bodyPr>
          <a:lstStyle/>
          <a:p>
            <a:r>
              <a:rPr lang="en-US"/>
              <a:t>It follows from application of EL equations (or many-body dynamics equations) or Noether’s theorem…that:</a:t>
            </a:r>
          </a:p>
          <a:p>
            <a:endParaRPr lang="en-US"/>
          </a:p>
          <a:p>
            <a:r>
              <a:rPr lang="en-US"/>
              <a:t>center of mass </a:t>
            </a:r>
            <a:r>
              <a:rPr lang="en-US">
                <a:sym typeface="Wingdings" panose="05000000000000000000" pitchFamily="2" charset="2"/>
              </a:rPr>
              <a:t> translates at constant rate.</a:t>
            </a:r>
          </a:p>
          <a:p>
            <a:r>
              <a:rPr lang="en-US">
                <a:sym typeface="Wingdings" panose="05000000000000000000" pitchFamily="2" charset="2"/>
              </a:rPr>
              <a:t>diff  reduced L (L about cm) is constant and so motion is planar.</a:t>
            </a:r>
          </a:p>
          <a:p>
            <a:r>
              <a:rPr lang="en-US">
                <a:sym typeface="Wingdings" panose="05000000000000000000" pitchFamily="2" charset="2"/>
              </a:rPr>
              <a:t>diff  reduced E (E about cm) is constant as well.</a:t>
            </a:r>
          </a:p>
        </p:txBody>
      </p:sp>
      <p:graphicFrame>
        <p:nvGraphicFramePr>
          <p:cNvPr id="26" name="Object 25">
            <a:extLst>
              <a:ext uri="{FF2B5EF4-FFF2-40B4-BE49-F238E27FC236}">
                <a16:creationId xmlns:a16="http://schemas.microsoft.com/office/drawing/2014/main" id="{9DD3A90A-7A63-4F09-9FBF-AFDBCFEC15D7}"/>
              </a:ext>
            </a:extLst>
          </p:cNvPr>
          <p:cNvGraphicFramePr>
            <a:graphicFrameLocks noChangeAspect="1"/>
          </p:cNvGraphicFramePr>
          <p:nvPr/>
        </p:nvGraphicFramePr>
        <p:xfrm>
          <a:off x="8211165" y="5886870"/>
          <a:ext cx="2365709" cy="603664"/>
        </p:xfrm>
        <a:graphic>
          <a:graphicData uri="http://schemas.openxmlformats.org/presentationml/2006/ole">
            <mc:AlternateContent xmlns:mc="http://schemas.openxmlformats.org/markup-compatibility/2006">
              <mc:Choice xmlns:v="urn:schemas-microsoft-com:vml" Requires="v">
                <p:oleObj name="Equation" r:id="rId10" imgW="1841400" imgH="469800" progId="Equation.DSMT4">
                  <p:embed/>
                </p:oleObj>
              </mc:Choice>
              <mc:Fallback>
                <p:oleObj name="Equation" r:id="rId10" imgW="1841400" imgH="469800" progId="Equation.DSMT4">
                  <p:embed/>
                  <p:pic>
                    <p:nvPicPr>
                      <p:cNvPr id="26" name="Object 25">
                        <a:extLst>
                          <a:ext uri="{FF2B5EF4-FFF2-40B4-BE49-F238E27FC236}">
                            <a16:creationId xmlns:a16="http://schemas.microsoft.com/office/drawing/2014/main" id="{9DD3A90A-7A63-4F09-9FBF-AFDBCFEC15D7}"/>
                          </a:ext>
                        </a:extLst>
                      </p:cNvPr>
                      <p:cNvPicPr>
                        <a:picLocks noChangeAspect="1" noChangeArrowheads="1"/>
                      </p:cNvPicPr>
                      <p:nvPr/>
                    </p:nvPicPr>
                    <p:blipFill>
                      <a:blip r:embed="rId11"/>
                      <a:srcRect/>
                      <a:stretch>
                        <a:fillRect/>
                      </a:stretch>
                    </p:blipFill>
                    <p:spPr bwMode="auto">
                      <a:xfrm>
                        <a:off x="8211165" y="5886870"/>
                        <a:ext cx="2365709" cy="603664"/>
                      </a:xfrm>
                      <a:prstGeom prst="rect">
                        <a:avLst/>
                      </a:prstGeom>
                      <a:noFill/>
                    </p:spPr>
                  </p:pic>
                </p:oleObj>
              </mc:Fallback>
            </mc:AlternateContent>
          </a:graphicData>
        </a:graphic>
      </p:graphicFrame>
      <p:graphicFrame>
        <p:nvGraphicFramePr>
          <p:cNvPr id="28" name="Object 27">
            <a:extLst>
              <a:ext uri="{FF2B5EF4-FFF2-40B4-BE49-F238E27FC236}">
                <a16:creationId xmlns:a16="http://schemas.microsoft.com/office/drawing/2014/main" id="{8E9A9F9E-6AF9-4623-993B-C70B53DE30D3}"/>
              </a:ext>
            </a:extLst>
          </p:cNvPr>
          <p:cNvGraphicFramePr>
            <a:graphicFrameLocks noChangeAspect="1"/>
          </p:cNvGraphicFramePr>
          <p:nvPr/>
        </p:nvGraphicFramePr>
        <p:xfrm>
          <a:off x="8211165" y="5389343"/>
          <a:ext cx="984883" cy="369331"/>
        </p:xfrm>
        <a:graphic>
          <a:graphicData uri="http://schemas.openxmlformats.org/presentationml/2006/ole">
            <mc:AlternateContent xmlns:mc="http://schemas.openxmlformats.org/markup-compatibility/2006">
              <mc:Choice xmlns:v="urn:schemas-microsoft-com:vml" Requires="v">
                <p:oleObj name="Equation" r:id="rId12" imgW="609480" imgH="228600" progId="Equation.DSMT4">
                  <p:embed/>
                </p:oleObj>
              </mc:Choice>
              <mc:Fallback>
                <p:oleObj name="Equation" r:id="rId12" imgW="609480" imgH="228600" progId="Equation.DSMT4">
                  <p:embed/>
                  <p:pic>
                    <p:nvPicPr>
                      <p:cNvPr id="28" name="Object 27">
                        <a:extLst>
                          <a:ext uri="{FF2B5EF4-FFF2-40B4-BE49-F238E27FC236}">
                            <a16:creationId xmlns:a16="http://schemas.microsoft.com/office/drawing/2014/main" id="{8E9A9F9E-6AF9-4623-993B-C70B53DE30D3}"/>
                          </a:ext>
                        </a:extLst>
                      </p:cNvPr>
                      <p:cNvPicPr>
                        <a:picLocks noChangeAspect="1" noChangeArrowheads="1"/>
                      </p:cNvPicPr>
                      <p:nvPr/>
                    </p:nvPicPr>
                    <p:blipFill>
                      <a:blip r:embed="rId13"/>
                      <a:srcRect/>
                      <a:stretch>
                        <a:fillRect/>
                      </a:stretch>
                    </p:blipFill>
                    <p:spPr bwMode="auto">
                      <a:xfrm>
                        <a:off x="8211165" y="5389343"/>
                        <a:ext cx="984883" cy="369331"/>
                      </a:xfrm>
                      <a:prstGeom prst="rect">
                        <a:avLst/>
                      </a:prstGeom>
                      <a:noFill/>
                    </p:spPr>
                  </p:pic>
                </p:oleObj>
              </mc:Fallback>
            </mc:AlternateContent>
          </a:graphicData>
        </a:graphic>
      </p:graphicFrame>
      <p:graphicFrame>
        <p:nvGraphicFramePr>
          <p:cNvPr id="30" name="Object 29">
            <a:extLst>
              <a:ext uri="{FF2B5EF4-FFF2-40B4-BE49-F238E27FC236}">
                <a16:creationId xmlns:a16="http://schemas.microsoft.com/office/drawing/2014/main" id="{3F558628-BA79-4B2A-81FB-FD69204004D1}"/>
              </a:ext>
            </a:extLst>
          </p:cNvPr>
          <p:cNvGraphicFramePr>
            <a:graphicFrameLocks noChangeAspect="1"/>
          </p:cNvGraphicFramePr>
          <p:nvPr/>
        </p:nvGraphicFramePr>
        <p:xfrm>
          <a:off x="8211165" y="4839743"/>
          <a:ext cx="810288" cy="316210"/>
        </p:xfrm>
        <a:graphic>
          <a:graphicData uri="http://schemas.openxmlformats.org/presentationml/2006/ole">
            <mc:AlternateContent xmlns:mc="http://schemas.openxmlformats.org/markup-compatibility/2006">
              <mc:Choice xmlns:v="urn:schemas-microsoft-com:vml" Requires="v">
                <p:oleObj name="Equation" r:id="rId14" imgW="520560" imgH="203040" progId="Equation.DSMT4">
                  <p:embed/>
                </p:oleObj>
              </mc:Choice>
              <mc:Fallback>
                <p:oleObj name="Equation" r:id="rId14" imgW="520560" imgH="203040" progId="Equation.DSMT4">
                  <p:embed/>
                  <p:pic>
                    <p:nvPicPr>
                      <p:cNvPr id="30" name="Object 29">
                        <a:extLst>
                          <a:ext uri="{FF2B5EF4-FFF2-40B4-BE49-F238E27FC236}">
                            <a16:creationId xmlns:a16="http://schemas.microsoft.com/office/drawing/2014/main" id="{3F558628-BA79-4B2A-81FB-FD69204004D1}"/>
                          </a:ext>
                        </a:extLst>
                      </p:cNvPr>
                      <p:cNvPicPr>
                        <a:picLocks noChangeAspect="1" noChangeArrowheads="1"/>
                      </p:cNvPicPr>
                      <p:nvPr/>
                    </p:nvPicPr>
                    <p:blipFill>
                      <a:blip r:embed="rId15"/>
                      <a:srcRect/>
                      <a:stretch>
                        <a:fillRect/>
                      </a:stretch>
                    </p:blipFill>
                    <p:spPr bwMode="auto">
                      <a:xfrm>
                        <a:off x="8211165" y="4839743"/>
                        <a:ext cx="810288" cy="316210"/>
                      </a:xfrm>
                      <a:prstGeom prst="rect">
                        <a:avLst/>
                      </a:prstGeom>
                      <a:noFill/>
                    </p:spPr>
                  </p:pic>
                </p:oleObj>
              </mc:Fallback>
            </mc:AlternateContent>
          </a:graphicData>
        </a:graphic>
      </p:graphicFrame>
    </p:spTree>
    <p:extLst>
      <p:ext uri="{BB962C8B-B14F-4D97-AF65-F5344CB8AC3E}">
        <p14:creationId xmlns:p14="http://schemas.microsoft.com/office/powerpoint/2010/main" val="18315230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1734532" y="222138"/>
            <a:ext cx="7739407" cy="523220"/>
          </a:xfrm>
          <a:prstGeom prst="rect">
            <a:avLst/>
          </a:prstGeom>
          <a:noFill/>
        </p:spPr>
        <p:txBody>
          <a:bodyPr wrap="square" rtlCol="0">
            <a:spAutoFit/>
          </a:bodyPr>
          <a:lstStyle/>
          <a:p>
            <a:r>
              <a:rPr lang="en-US" sz="2800" b="1" u="sng"/>
              <a:t>2 Particle Dynamics (inverse square): closed orbits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4" y="876692"/>
            <a:ext cx="4506013" cy="369332"/>
          </a:xfrm>
          <a:prstGeom prst="rect">
            <a:avLst/>
          </a:prstGeom>
          <a:noFill/>
        </p:spPr>
        <p:txBody>
          <a:bodyPr wrap="square" rtlCol="0">
            <a:spAutoFit/>
          </a:bodyPr>
          <a:lstStyle/>
          <a:p>
            <a:r>
              <a:rPr lang="en-US"/>
              <a:t>So we can solve these equations to get:</a:t>
            </a:r>
          </a:p>
        </p:txBody>
      </p:sp>
      <p:graphicFrame>
        <p:nvGraphicFramePr>
          <p:cNvPr id="4" name="Object 3">
            <a:extLst>
              <a:ext uri="{FF2B5EF4-FFF2-40B4-BE49-F238E27FC236}">
                <a16:creationId xmlns:a16="http://schemas.microsoft.com/office/drawing/2014/main" id="{C5654FA5-2E83-4326-9516-38BC3B182F35}"/>
              </a:ext>
            </a:extLst>
          </p:cNvPr>
          <p:cNvGraphicFramePr>
            <a:graphicFrameLocks noChangeAspect="1"/>
          </p:cNvGraphicFramePr>
          <p:nvPr/>
        </p:nvGraphicFramePr>
        <p:xfrm>
          <a:off x="725863" y="2345308"/>
          <a:ext cx="2392093" cy="680695"/>
        </p:xfrm>
        <a:graphic>
          <a:graphicData uri="http://schemas.openxmlformats.org/presentationml/2006/ole">
            <mc:AlternateContent xmlns:mc="http://schemas.openxmlformats.org/markup-compatibility/2006">
              <mc:Choice xmlns:v="urn:schemas-microsoft-com:vml" Requires="v">
                <p:oleObj name="Equation" r:id="rId2" imgW="1765300" imgH="508000" progId="Equation.DSMT4">
                  <p:embed/>
                </p:oleObj>
              </mc:Choice>
              <mc:Fallback>
                <p:oleObj name="Equation" r:id="rId2" imgW="1765300" imgH="508000" progId="Equation.DSMT4">
                  <p:embed/>
                  <p:pic>
                    <p:nvPicPr>
                      <p:cNvPr id="4" name="Object 3">
                        <a:extLst>
                          <a:ext uri="{FF2B5EF4-FFF2-40B4-BE49-F238E27FC236}">
                            <a16:creationId xmlns:a16="http://schemas.microsoft.com/office/drawing/2014/main" id="{C5654FA5-2E83-4326-9516-38BC3B182F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863" y="2345308"/>
                        <a:ext cx="2392093" cy="680695"/>
                      </a:xfrm>
                      <a:prstGeom prst="rect">
                        <a:avLst/>
                      </a:prstGeom>
                      <a:solidFill>
                        <a:srgbClr val="B4C6E7">
                          <a:alpha val="50000"/>
                        </a:srgbClr>
                      </a:solidFill>
                    </p:spPr>
                  </p:pic>
                </p:oleObj>
              </mc:Fallback>
            </mc:AlternateContent>
          </a:graphicData>
        </a:graphic>
      </p:graphicFrame>
      <p:graphicFrame>
        <p:nvGraphicFramePr>
          <p:cNvPr id="7" name="Object 6">
            <a:extLst>
              <a:ext uri="{FF2B5EF4-FFF2-40B4-BE49-F238E27FC236}">
                <a16:creationId xmlns:a16="http://schemas.microsoft.com/office/drawing/2014/main" id="{448C9071-9E9F-4CE1-9AA4-6594230F032A}"/>
              </a:ext>
            </a:extLst>
          </p:cNvPr>
          <p:cNvGraphicFramePr>
            <a:graphicFrameLocks noChangeAspect="1"/>
          </p:cNvGraphicFramePr>
          <p:nvPr/>
        </p:nvGraphicFramePr>
        <p:xfrm>
          <a:off x="725864" y="1474328"/>
          <a:ext cx="6639384" cy="608995"/>
        </p:xfrm>
        <a:graphic>
          <a:graphicData uri="http://schemas.openxmlformats.org/presentationml/2006/ole">
            <mc:AlternateContent xmlns:mc="http://schemas.openxmlformats.org/markup-compatibility/2006">
              <mc:Choice xmlns:v="urn:schemas-microsoft-com:vml" Requires="v">
                <p:oleObj name="Equation" r:id="rId4" imgW="5499100" imgH="508000" progId="Equation.DSMT4">
                  <p:embed/>
                </p:oleObj>
              </mc:Choice>
              <mc:Fallback>
                <p:oleObj name="Equation" r:id="rId4" imgW="5499100" imgH="508000" progId="Equation.DSMT4">
                  <p:embed/>
                  <p:pic>
                    <p:nvPicPr>
                      <p:cNvPr id="7" name="Object 6">
                        <a:extLst>
                          <a:ext uri="{FF2B5EF4-FFF2-40B4-BE49-F238E27FC236}">
                            <a16:creationId xmlns:a16="http://schemas.microsoft.com/office/drawing/2014/main" id="{448C9071-9E9F-4CE1-9AA4-6594230F03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864" y="1474328"/>
                        <a:ext cx="6639384" cy="608995"/>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68C6DE53-C1F2-4683-8952-64BF582EFD93}"/>
              </a:ext>
            </a:extLst>
          </p:cNvPr>
          <p:cNvGraphicFramePr>
            <a:graphicFrameLocks noChangeAspect="1"/>
          </p:cNvGraphicFramePr>
          <p:nvPr/>
        </p:nvGraphicFramePr>
        <p:xfrm>
          <a:off x="4826524" y="2407905"/>
          <a:ext cx="1602557" cy="555500"/>
        </p:xfrm>
        <a:graphic>
          <a:graphicData uri="http://schemas.openxmlformats.org/presentationml/2006/ole">
            <mc:AlternateContent xmlns:mc="http://schemas.openxmlformats.org/markup-compatibility/2006">
              <mc:Choice xmlns:v="urn:schemas-microsoft-com:vml" Requires="v">
                <p:oleObj name="Equation" r:id="rId6" imgW="1333500" imgH="457200" progId="Equation.DSMT4">
                  <p:embed/>
                </p:oleObj>
              </mc:Choice>
              <mc:Fallback>
                <p:oleObj name="Equation" r:id="rId6" imgW="1333500" imgH="457200" progId="Equation.DSMT4">
                  <p:embed/>
                  <p:pic>
                    <p:nvPicPr>
                      <p:cNvPr id="10" name="Object 9">
                        <a:extLst>
                          <a:ext uri="{FF2B5EF4-FFF2-40B4-BE49-F238E27FC236}">
                            <a16:creationId xmlns:a16="http://schemas.microsoft.com/office/drawing/2014/main" id="{68C6DE53-C1F2-4683-8952-64BF582EFD9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6524" y="2407905"/>
                        <a:ext cx="1602557" cy="555500"/>
                      </a:xfrm>
                      <a:prstGeom prst="rect">
                        <a:avLst/>
                      </a:prstGeom>
                      <a:solidFill>
                        <a:srgbClr val="B4C6E7"/>
                      </a:solidFill>
                    </p:spPr>
                  </p:pic>
                </p:oleObj>
              </mc:Fallback>
            </mc:AlternateContent>
          </a:graphicData>
        </a:graphic>
      </p:graphicFrame>
      <p:cxnSp>
        <p:nvCxnSpPr>
          <p:cNvPr id="13" name="Straight Arrow Connector 12">
            <a:extLst>
              <a:ext uri="{FF2B5EF4-FFF2-40B4-BE49-F238E27FC236}">
                <a16:creationId xmlns:a16="http://schemas.microsoft.com/office/drawing/2014/main" id="{7CFEFA50-96EF-43CD-9720-CF2A1F2B6D93}"/>
              </a:ext>
            </a:extLst>
          </p:cNvPr>
          <p:cNvCxnSpPr/>
          <p:nvPr/>
        </p:nvCxnSpPr>
        <p:spPr>
          <a:xfrm>
            <a:off x="3469064" y="2685655"/>
            <a:ext cx="9426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2769C69D-23AE-4168-A88C-78368FAE59DE}"/>
              </a:ext>
            </a:extLst>
          </p:cNvPr>
          <p:cNvSpPr txBox="1"/>
          <p:nvPr/>
        </p:nvSpPr>
        <p:spPr>
          <a:xfrm>
            <a:off x="669302" y="3224909"/>
            <a:ext cx="6542203" cy="1200329"/>
          </a:xfrm>
          <a:prstGeom prst="rect">
            <a:avLst/>
          </a:prstGeom>
          <a:noFill/>
        </p:spPr>
        <p:txBody>
          <a:bodyPr wrap="square" rtlCol="0">
            <a:spAutoFit/>
          </a:bodyPr>
          <a:lstStyle/>
          <a:p>
            <a:r>
              <a:rPr lang="en-US"/>
              <a:t>A qualitatively effective way to analyze the motion is to plot the effective potential energy as a function of r.  Then, with knowledge of initial conditions, we can ascertain the qualitative nature of the orbit (or whether it does ‘orbit’)</a:t>
            </a:r>
          </a:p>
        </p:txBody>
      </p:sp>
      <p:graphicFrame>
        <p:nvGraphicFramePr>
          <p:cNvPr id="19" name="Object 18">
            <a:extLst>
              <a:ext uri="{FF2B5EF4-FFF2-40B4-BE49-F238E27FC236}">
                <a16:creationId xmlns:a16="http://schemas.microsoft.com/office/drawing/2014/main" id="{301C7A2E-D89D-483A-8E64-E50D484F3152}"/>
              </a:ext>
            </a:extLst>
          </p:cNvPr>
          <p:cNvGraphicFramePr>
            <a:graphicFrameLocks noChangeAspect="1"/>
          </p:cNvGraphicFramePr>
          <p:nvPr/>
        </p:nvGraphicFramePr>
        <p:xfrm>
          <a:off x="291071" y="4445924"/>
          <a:ext cx="3261676" cy="2226193"/>
        </p:xfrm>
        <a:graphic>
          <a:graphicData uri="http://schemas.openxmlformats.org/presentationml/2006/ole">
            <mc:AlternateContent xmlns:mc="http://schemas.openxmlformats.org/markup-compatibility/2006">
              <mc:Choice xmlns:v="urn:schemas-microsoft-com:vml" Requires="v">
                <p:oleObj name="Bitmap Image" r:id="rId8" imgW="3858164" imgH="2629267" progId="Paint.Picture">
                  <p:embed/>
                </p:oleObj>
              </mc:Choice>
              <mc:Fallback>
                <p:oleObj name="Bitmap Image" r:id="rId8" imgW="3858164" imgH="2629267" progId="Paint.Picture">
                  <p:embed/>
                  <p:pic>
                    <p:nvPicPr>
                      <p:cNvPr id="19" name="Object 18">
                        <a:extLst>
                          <a:ext uri="{FF2B5EF4-FFF2-40B4-BE49-F238E27FC236}">
                            <a16:creationId xmlns:a16="http://schemas.microsoft.com/office/drawing/2014/main" id="{301C7A2E-D89D-483A-8E64-E50D484F315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071" y="4445924"/>
                        <a:ext cx="3261676" cy="2226193"/>
                      </a:xfrm>
                      <a:prstGeom prst="rect">
                        <a:avLst/>
                      </a:prstGeom>
                      <a:noFill/>
                    </p:spPr>
                  </p:pic>
                </p:oleObj>
              </mc:Fallback>
            </mc:AlternateContent>
          </a:graphicData>
        </a:graphic>
      </p:graphicFrame>
    </p:spTree>
    <p:extLst>
      <p:ext uri="{BB962C8B-B14F-4D97-AF65-F5344CB8AC3E}">
        <p14:creationId xmlns:p14="http://schemas.microsoft.com/office/powerpoint/2010/main" val="2206274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1857080" y="179796"/>
            <a:ext cx="7635708" cy="523220"/>
          </a:xfrm>
          <a:prstGeom prst="rect">
            <a:avLst/>
          </a:prstGeom>
          <a:noFill/>
        </p:spPr>
        <p:txBody>
          <a:bodyPr wrap="square" rtlCol="0">
            <a:spAutoFit/>
          </a:bodyPr>
          <a:lstStyle/>
          <a:p>
            <a:r>
              <a:rPr lang="en-US" sz="2800" b="1" u="sng"/>
              <a:t>2 Particle Dynamics (inverse square): open orbits</a:t>
            </a:r>
            <a:endParaRPr lang="en-US" b="1" u="sng"/>
          </a:p>
        </p:txBody>
      </p:sp>
      <p:sp>
        <p:nvSpPr>
          <p:cNvPr id="9" name="TextBox 8">
            <a:extLst>
              <a:ext uri="{FF2B5EF4-FFF2-40B4-BE49-F238E27FC236}">
                <a16:creationId xmlns:a16="http://schemas.microsoft.com/office/drawing/2014/main" id="{FFDBFA51-EF5F-4E7A-BA10-43F683952C37}"/>
              </a:ext>
            </a:extLst>
          </p:cNvPr>
          <p:cNvSpPr txBox="1"/>
          <p:nvPr/>
        </p:nvSpPr>
        <p:spPr>
          <a:xfrm flipH="1">
            <a:off x="631592" y="876692"/>
            <a:ext cx="11085925" cy="830997"/>
          </a:xfrm>
          <a:prstGeom prst="rect">
            <a:avLst/>
          </a:prstGeom>
          <a:noFill/>
        </p:spPr>
        <p:txBody>
          <a:bodyPr wrap="square" rtlCol="0">
            <a:spAutoFit/>
          </a:bodyPr>
          <a:lstStyle/>
          <a:p>
            <a:r>
              <a:rPr lang="en-US" sz="1600"/>
              <a:t>We can also work out details of scattering trajectory.  Going back to the center of mass coordinates, we express v</a:t>
            </a:r>
            <a:r>
              <a:rPr lang="en-US" sz="1600" baseline="-25000"/>
              <a:t>1</a:t>
            </a:r>
            <a:r>
              <a:rPr lang="en-US" sz="1600"/>
              <a:t> and v</a:t>
            </a:r>
            <a:r>
              <a:rPr lang="en-US" sz="1600" baseline="-25000"/>
              <a:t>2</a:t>
            </a:r>
            <a:r>
              <a:rPr lang="en-US" sz="1600"/>
              <a:t> in terms of V and the relative v.  Then we use the equations in previous slide to work out behavior of relative v for long times (equations simplify when r </a:t>
            </a:r>
            <a:r>
              <a:rPr lang="en-US" sz="1600">
                <a:sym typeface="Wingdings" panose="05000000000000000000" pitchFamily="2" charset="2"/>
              </a:rPr>
              <a:t> ∞).  We end up with:</a:t>
            </a:r>
            <a:r>
              <a:rPr lang="en-US" sz="1600"/>
              <a:t> </a:t>
            </a:r>
          </a:p>
        </p:txBody>
      </p:sp>
      <p:graphicFrame>
        <p:nvGraphicFramePr>
          <p:cNvPr id="25" name="Object 24">
            <a:extLst>
              <a:ext uri="{FF2B5EF4-FFF2-40B4-BE49-F238E27FC236}">
                <a16:creationId xmlns:a16="http://schemas.microsoft.com/office/drawing/2014/main" id="{FD913BDE-32A7-46BE-816D-CFA7B0E73A65}"/>
              </a:ext>
            </a:extLst>
          </p:cNvPr>
          <p:cNvGraphicFramePr>
            <a:graphicFrameLocks noChangeAspect="1"/>
          </p:cNvGraphicFramePr>
          <p:nvPr/>
        </p:nvGraphicFramePr>
        <p:xfrm>
          <a:off x="631592" y="2046955"/>
          <a:ext cx="3016348" cy="1831829"/>
        </p:xfrm>
        <a:graphic>
          <a:graphicData uri="http://schemas.openxmlformats.org/presentationml/2006/ole">
            <mc:AlternateContent xmlns:mc="http://schemas.openxmlformats.org/markup-compatibility/2006">
              <mc:Choice xmlns:v="urn:schemas-microsoft-com:vml" Requires="v">
                <p:oleObj name="Bitmap Image" r:id="rId2" imgW="3055885" imgH="1821338" progId="Paint.Picture">
                  <p:embed/>
                </p:oleObj>
              </mc:Choice>
              <mc:Fallback>
                <p:oleObj name="Bitmap Image" r:id="rId2" imgW="3055885" imgH="1821338" progId="Paint.Picture">
                  <p:embed/>
                  <p:pic>
                    <p:nvPicPr>
                      <p:cNvPr id="25" name="Object 24">
                        <a:extLst>
                          <a:ext uri="{FF2B5EF4-FFF2-40B4-BE49-F238E27FC236}">
                            <a16:creationId xmlns:a16="http://schemas.microsoft.com/office/drawing/2014/main" id="{FD913BDE-32A7-46BE-816D-CFA7B0E73A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83" t="2684" r="4465" b="4414"/>
                      <a:stretch>
                        <a:fillRect/>
                      </a:stretch>
                    </p:blipFill>
                    <p:spPr bwMode="auto">
                      <a:xfrm>
                        <a:off x="631592" y="2046955"/>
                        <a:ext cx="3016348" cy="1831829"/>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FF623270-EBA5-4245-81B6-D17A775D7D86}"/>
              </a:ext>
            </a:extLst>
          </p:cNvPr>
          <p:cNvGraphicFramePr>
            <a:graphicFrameLocks noChangeAspect="1"/>
          </p:cNvGraphicFramePr>
          <p:nvPr/>
        </p:nvGraphicFramePr>
        <p:xfrm>
          <a:off x="631592" y="4308545"/>
          <a:ext cx="7517855" cy="1100083"/>
        </p:xfrm>
        <a:graphic>
          <a:graphicData uri="http://schemas.openxmlformats.org/presentationml/2006/ole">
            <mc:AlternateContent xmlns:mc="http://schemas.openxmlformats.org/markup-compatibility/2006">
              <mc:Choice xmlns:v="urn:schemas-microsoft-com:vml" Requires="v">
                <p:oleObj name="Equation" r:id="rId4" imgW="6438900" imgH="939800" progId="Equation.DSMT4">
                  <p:embed/>
                </p:oleObj>
              </mc:Choice>
              <mc:Fallback>
                <p:oleObj name="Equation" r:id="rId4" imgW="6438900" imgH="939800" progId="Equation.DSMT4">
                  <p:embed/>
                  <p:pic>
                    <p:nvPicPr>
                      <p:cNvPr id="14" name="Object 13">
                        <a:extLst>
                          <a:ext uri="{FF2B5EF4-FFF2-40B4-BE49-F238E27FC236}">
                            <a16:creationId xmlns:a16="http://schemas.microsoft.com/office/drawing/2014/main" id="{FF623270-EBA5-4245-81B6-D17A775D7D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592" y="4308545"/>
                        <a:ext cx="7517855" cy="1100083"/>
                      </a:xfrm>
                      <a:prstGeom prst="rect">
                        <a:avLst/>
                      </a:prstGeom>
                      <a:solidFill>
                        <a:srgbClr val="CCFFCC"/>
                      </a:solidFill>
                    </p:spPr>
                  </p:pic>
                </p:oleObj>
              </mc:Fallback>
            </mc:AlternateContent>
          </a:graphicData>
        </a:graphic>
      </p:graphicFrame>
      <p:graphicFrame>
        <p:nvGraphicFramePr>
          <p:cNvPr id="4" name="Object 3">
            <a:extLst>
              <a:ext uri="{FF2B5EF4-FFF2-40B4-BE49-F238E27FC236}">
                <a16:creationId xmlns:a16="http://schemas.microsoft.com/office/drawing/2014/main" id="{63967FF5-CFB4-4AC5-8A63-E4FF3DA6F079}"/>
              </a:ext>
            </a:extLst>
          </p:cNvPr>
          <p:cNvGraphicFramePr>
            <a:graphicFrameLocks noChangeAspect="1"/>
          </p:cNvGraphicFramePr>
          <p:nvPr>
            <p:extLst>
              <p:ext uri="{D42A27DB-BD31-4B8C-83A1-F6EECF244321}">
                <p14:modId xmlns:p14="http://schemas.microsoft.com/office/powerpoint/2010/main" val="2449546354"/>
              </p:ext>
            </p:extLst>
          </p:nvPr>
        </p:nvGraphicFramePr>
        <p:xfrm>
          <a:off x="5872899" y="1881365"/>
          <a:ext cx="4175125" cy="1927225"/>
        </p:xfrm>
        <a:graphic>
          <a:graphicData uri="http://schemas.openxmlformats.org/presentationml/2006/ole">
            <mc:AlternateContent xmlns:mc="http://schemas.openxmlformats.org/markup-compatibility/2006">
              <mc:Choice xmlns:v="urn:schemas-microsoft-com:vml" Requires="v">
                <p:oleObj name="Bitmap Image" r:id="rId6" imgW="4168501" imgH="2103302" progId="Paint.Picture">
                  <p:embed/>
                </p:oleObj>
              </mc:Choice>
              <mc:Fallback>
                <p:oleObj name="Bitmap Image" r:id="rId6" imgW="4168501" imgH="2103302" progId="Paint.Picture">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l="2490" t="7042" r="5846" b="8781"/>
                      <a:stretch>
                        <a:fillRect/>
                      </a:stretch>
                    </p:blipFill>
                    <p:spPr bwMode="auto">
                      <a:xfrm>
                        <a:off x="5872899" y="1881365"/>
                        <a:ext cx="4175125" cy="192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a:extLst>
              <a:ext uri="{FF2B5EF4-FFF2-40B4-BE49-F238E27FC236}">
                <a16:creationId xmlns:a16="http://schemas.microsoft.com/office/drawing/2014/main" id="{563F0E80-6D5A-4F26-AF31-873FB6B3AEC9}"/>
              </a:ext>
            </a:extLst>
          </p:cNvPr>
          <p:cNvSpPr txBox="1"/>
          <p:nvPr/>
        </p:nvSpPr>
        <p:spPr>
          <a:xfrm>
            <a:off x="9713470" y="2639703"/>
            <a:ext cx="1846938" cy="646331"/>
          </a:xfrm>
          <a:prstGeom prst="rect">
            <a:avLst/>
          </a:prstGeom>
          <a:noFill/>
        </p:spPr>
        <p:txBody>
          <a:bodyPr wrap="square" rtlCol="0">
            <a:spAutoFit/>
          </a:bodyPr>
          <a:lstStyle/>
          <a:p>
            <a:r>
              <a:rPr lang="en-US"/>
              <a:t>Rest frame of particle 2</a:t>
            </a:r>
          </a:p>
        </p:txBody>
      </p:sp>
    </p:spTree>
    <p:extLst>
      <p:ext uri="{BB962C8B-B14F-4D97-AF65-F5344CB8AC3E}">
        <p14:creationId xmlns:p14="http://schemas.microsoft.com/office/powerpoint/2010/main" val="14942125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51627B-AFE1-4BEC-8E4D-770DB7D00FAE}"/>
              </a:ext>
            </a:extLst>
          </p:cNvPr>
          <p:cNvSpPr txBox="1"/>
          <p:nvPr/>
        </p:nvSpPr>
        <p:spPr>
          <a:xfrm>
            <a:off x="4647697" y="201244"/>
            <a:ext cx="2158739" cy="523220"/>
          </a:xfrm>
          <a:prstGeom prst="rect">
            <a:avLst/>
          </a:prstGeom>
          <a:noFill/>
        </p:spPr>
        <p:txBody>
          <a:bodyPr wrap="square" rtlCol="0">
            <a:spAutoFit/>
          </a:bodyPr>
          <a:lstStyle/>
          <a:p>
            <a:r>
              <a:rPr lang="en-US" sz="2800" b="1" u="sng"/>
              <a:t>Scattering</a:t>
            </a:r>
            <a:endParaRPr lang="en-US" b="1" u="sng"/>
          </a:p>
        </p:txBody>
      </p:sp>
      <p:graphicFrame>
        <p:nvGraphicFramePr>
          <p:cNvPr id="16" name="Object 15">
            <a:extLst>
              <a:ext uri="{FF2B5EF4-FFF2-40B4-BE49-F238E27FC236}">
                <a16:creationId xmlns:a16="http://schemas.microsoft.com/office/drawing/2014/main" id="{A3FB6265-A6AE-4826-842D-6A0C13572EF5}"/>
              </a:ext>
            </a:extLst>
          </p:cNvPr>
          <p:cNvGraphicFramePr>
            <a:graphicFrameLocks noChangeAspect="1"/>
          </p:cNvGraphicFramePr>
          <p:nvPr/>
        </p:nvGraphicFramePr>
        <p:xfrm>
          <a:off x="840501" y="4696954"/>
          <a:ext cx="2865515" cy="2079046"/>
        </p:xfrm>
        <a:graphic>
          <a:graphicData uri="http://schemas.openxmlformats.org/presentationml/2006/ole">
            <mc:AlternateContent xmlns:mc="http://schemas.openxmlformats.org/markup-compatibility/2006">
              <mc:Choice xmlns:v="urn:schemas-microsoft-com:vml" Requires="v">
                <p:oleObj name="Bitmap Image" r:id="rId2" imgW="2346667" imgH="1943268" progId="Paint.Picture">
                  <p:embed/>
                </p:oleObj>
              </mc:Choice>
              <mc:Fallback>
                <p:oleObj name="Bitmap Image" r:id="rId2" imgW="2346667" imgH="1943268" progId="Paint.Picture">
                  <p:embed/>
                  <p:pic>
                    <p:nvPicPr>
                      <p:cNvPr id="16" name="Object 15">
                        <a:extLst>
                          <a:ext uri="{FF2B5EF4-FFF2-40B4-BE49-F238E27FC236}">
                            <a16:creationId xmlns:a16="http://schemas.microsoft.com/office/drawing/2014/main" id="{A3FB6265-A6AE-4826-842D-6A0C13572E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912" t="1726" r="-11484" b="5171"/>
                      <a:stretch>
                        <a:fillRect/>
                      </a:stretch>
                    </p:blipFill>
                    <p:spPr bwMode="auto">
                      <a:xfrm>
                        <a:off x="840501" y="4696954"/>
                        <a:ext cx="2865515" cy="2079046"/>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3023723E-538D-4AAA-B024-7303934C881C}"/>
              </a:ext>
            </a:extLst>
          </p:cNvPr>
          <p:cNvSpPr txBox="1"/>
          <p:nvPr/>
        </p:nvSpPr>
        <p:spPr>
          <a:xfrm>
            <a:off x="631592" y="719882"/>
            <a:ext cx="10407196" cy="1569660"/>
          </a:xfrm>
          <a:prstGeom prst="rect">
            <a:avLst/>
          </a:prstGeom>
          <a:noFill/>
        </p:spPr>
        <p:txBody>
          <a:bodyPr wrap="square" rtlCol="0">
            <a:spAutoFit/>
          </a:bodyPr>
          <a:lstStyle/>
          <a:p>
            <a:r>
              <a:rPr lang="en-US" sz="1600"/>
              <a:t>Another useful calculation is for scattering cross-sections.  Suppose we have an incident current j</a:t>
            </a:r>
            <a:r>
              <a:rPr lang="en-US" sz="1600" baseline="-25000"/>
              <a:t>incident</a:t>
            </a:r>
            <a:r>
              <a:rPr lang="en-US" sz="1600"/>
              <a:t> uniformly illuminating a cross section Area centered about the particle.  And we want to know with what probability these particles will scatter into solid angle </a:t>
            </a:r>
            <a:r>
              <a:rPr lang="el-GR" sz="1600"/>
              <a:t>Ω</a:t>
            </a:r>
            <a:r>
              <a:rPr lang="en-US" sz="1600"/>
              <a:t>.  Note that we can only write a p.d.f. for the particles that get scattered as the ones that don’t will simply forward scatter and change the p.d.f. at a single point, which the p.d.f. isn’t responsive to.  The cross-section area of particles that gets scattered is denoted </a:t>
            </a:r>
            <a:r>
              <a:rPr lang="el-GR" sz="1600"/>
              <a:t>σ</a:t>
            </a:r>
            <a:r>
              <a:rPr lang="en-US" sz="1600"/>
              <a:t>, and will always be ≤ Area.  The finite size of the beam will introduce a small angle cutoff in the p.d.f.</a:t>
            </a:r>
          </a:p>
        </p:txBody>
      </p:sp>
      <p:graphicFrame>
        <p:nvGraphicFramePr>
          <p:cNvPr id="23" name="Object 22">
            <a:extLst>
              <a:ext uri="{FF2B5EF4-FFF2-40B4-BE49-F238E27FC236}">
                <a16:creationId xmlns:a16="http://schemas.microsoft.com/office/drawing/2014/main" id="{B486F853-7996-41C3-852A-43A4AE42220B}"/>
              </a:ext>
            </a:extLst>
          </p:cNvPr>
          <p:cNvGraphicFramePr>
            <a:graphicFrameLocks noChangeAspect="1"/>
          </p:cNvGraphicFramePr>
          <p:nvPr/>
        </p:nvGraphicFramePr>
        <p:xfrm>
          <a:off x="4080219" y="2473854"/>
          <a:ext cx="4189412" cy="557212"/>
        </p:xfrm>
        <a:graphic>
          <a:graphicData uri="http://schemas.openxmlformats.org/presentationml/2006/ole">
            <mc:AlternateContent xmlns:mc="http://schemas.openxmlformats.org/markup-compatibility/2006">
              <mc:Choice xmlns:v="urn:schemas-microsoft-com:vml" Requires="v">
                <p:oleObj name="Equation" r:id="rId4" imgW="3441600" imgH="457200" progId="Equation.DSMT4">
                  <p:embed/>
                </p:oleObj>
              </mc:Choice>
              <mc:Fallback>
                <p:oleObj name="Equation" r:id="rId4" imgW="3441600" imgH="457200" progId="Equation.DSMT4">
                  <p:embed/>
                  <p:pic>
                    <p:nvPicPr>
                      <p:cNvPr id="23" name="Object 22">
                        <a:extLst>
                          <a:ext uri="{FF2B5EF4-FFF2-40B4-BE49-F238E27FC236}">
                            <a16:creationId xmlns:a16="http://schemas.microsoft.com/office/drawing/2014/main" id="{B486F853-7996-41C3-852A-43A4AE42220B}"/>
                          </a:ext>
                        </a:extLst>
                      </p:cNvPr>
                      <p:cNvPicPr>
                        <a:picLocks noChangeAspect="1" noChangeArrowheads="1"/>
                      </p:cNvPicPr>
                      <p:nvPr/>
                    </p:nvPicPr>
                    <p:blipFill>
                      <a:blip r:embed="rId5"/>
                      <a:srcRect/>
                      <a:stretch>
                        <a:fillRect/>
                      </a:stretch>
                    </p:blipFill>
                    <p:spPr bwMode="auto">
                      <a:xfrm>
                        <a:off x="4080219" y="2473854"/>
                        <a:ext cx="4189412" cy="557212"/>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5B6E4D5A-E2F5-4562-BB05-8E06E05C162A}"/>
              </a:ext>
            </a:extLst>
          </p:cNvPr>
          <p:cNvGraphicFramePr>
            <a:graphicFrameLocks noChangeAspect="1"/>
          </p:cNvGraphicFramePr>
          <p:nvPr/>
        </p:nvGraphicFramePr>
        <p:xfrm>
          <a:off x="3706016" y="5045079"/>
          <a:ext cx="4779963" cy="1228725"/>
        </p:xfrm>
        <a:graphic>
          <a:graphicData uri="http://schemas.openxmlformats.org/presentationml/2006/ole">
            <mc:AlternateContent xmlns:mc="http://schemas.openxmlformats.org/markup-compatibility/2006">
              <mc:Choice xmlns:v="urn:schemas-microsoft-com:vml" Requires="v">
                <p:oleObj name="Equation" r:id="rId6" imgW="4127400" imgH="1066680" progId="Equation.DSMT4">
                  <p:embed/>
                </p:oleObj>
              </mc:Choice>
              <mc:Fallback>
                <p:oleObj name="Equation" r:id="rId6" imgW="4127400" imgH="1066680" progId="Equation.DSMT4">
                  <p:embed/>
                  <p:pic>
                    <p:nvPicPr>
                      <p:cNvPr id="26" name="Object 25">
                        <a:extLst>
                          <a:ext uri="{FF2B5EF4-FFF2-40B4-BE49-F238E27FC236}">
                            <a16:creationId xmlns:a16="http://schemas.microsoft.com/office/drawing/2014/main" id="{5B6E4D5A-E2F5-4562-BB05-8E06E05C162A}"/>
                          </a:ext>
                        </a:extLst>
                      </p:cNvPr>
                      <p:cNvPicPr>
                        <a:picLocks noChangeAspect="1" noChangeArrowheads="1"/>
                      </p:cNvPicPr>
                      <p:nvPr/>
                    </p:nvPicPr>
                    <p:blipFill>
                      <a:blip r:embed="rId7"/>
                      <a:srcRect/>
                      <a:stretch>
                        <a:fillRect/>
                      </a:stretch>
                    </p:blipFill>
                    <p:spPr bwMode="auto">
                      <a:xfrm>
                        <a:off x="3706016" y="5045079"/>
                        <a:ext cx="4779963" cy="1228725"/>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531D898D-2062-4D34-B1A1-4FA88EB2D522}"/>
              </a:ext>
            </a:extLst>
          </p:cNvPr>
          <p:cNvSpPr txBox="1"/>
          <p:nvPr/>
        </p:nvSpPr>
        <p:spPr>
          <a:xfrm>
            <a:off x="9087436" y="4696954"/>
            <a:ext cx="2639507" cy="1323439"/>
          </a:xfrm>
          <a:prstGeom prst="rect">
            <a:avLst/>
          </a:prstGeom>
          <a:noFill/>
        </p:spPr>
        <p:txBody>
          <a:bodyPr wrap="square" rtlCol="0">
            <a:spAutoFit/>
          </a:bodyPr>
          <a:lstStyle/>
          <a:p>
            <a:r>
              <a:rPr lang="en-US" sz="1600"/>
              <a:t>To the left is the result for Coulomb scattering.  Note the cutoff.  T = KE, and k is bunch of constants, and b</a:t>
            </a:r>
            <a:r>
              <a:rPr lang="en-US" sz="1600" baseline="-25000"/>
              <a:t>max</a:t>
            </a:r>
            <a:r>
              <a:rPr lang="en-US" sz="1600"/>
              <a:t> is the radius of the beam.  </a:t>
            </a:r>
            <a:endParaRPr lang="en-US"/>
          </a:p>
        </p:txBody>
      </p:sp>
      <p:graphicFrame>
        <p:nvGraphicFramePr>
          <p:cNvPr id="4" name="Object 3">
            <a:extLst>
              <a:ext uri="{FF2B5EF4-FFF2-40B4-BE49-F238E27FC236}">
                <a16:creationId xmlns:a16="http://schemas.microsoft.com/office/drawing/2014/main" id="{BD19945C-DBCE-4ABF-860F-BAFD19DC6AD9}"/>
              </a:ext>
            </a:extLst>
          </p:cNvPr>
          <p:cNvGraphicFramePr>
            <a:graphicFrameLocks noChangeAspect="1"/>
          </p:cNvGraphicFramePr>
          <p:nvPr/>
        </p:nvGraphicFramePr>
        <p:xfrm>
          <a:off x="631592" y="2497534"/>
          <a:ext cx="2975994" cy="1862931"/>
        </p:xfrm>
        <a:graphic>
          <a:graphicData uri="http://schemas.openxmlformats.org/presentationml/2006/ole">
            <mc:AlternateContent xmlns:mc="http://schemas.openxmlformats.org/markup-compatibility/2006">
              <mc:Choice xmlns:v="urn:schemas-microsoft-com:vml" Requires="v">
                <p:oleObj name="Bitmap Image" r:id="rId8" imgW="3269263" imgH="2377646" progId="Paint.Picture">
                  <p:embed/>
                </p:oleObj>
              </mc:Choice>
              <mc:Fallback>
                <p:oleObj name="Bitmap Image" r:id="rId8" imgW="3269263" imgH="2377646" progId="Paint.Picture">
                  <p:embed/>
                  <p:pic>
                    <p:nvPicPr>
                      <p:cNvPr id="4" name="Object 3">
                        <a:extLst>
                          <a:ext uri="{FF2B5EF4-FFF2-40B4-BE49-F238E27FC236}">
                            <a16:creationId xmlns:a16="http://schemas.microsoft.com/office/drawing/2014/main" id="{BD19945C-DBCE-4ABF-860F-BAFD19DC6A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1712" t="7143" r="981" b="6046"/>
                      <a:stretch>
                        <a:fillRect/>
                      </a:stretch>
                    </p:blipFill>
                    <p:spPr bwMode="auto">
                      <a:xfrm>
                        <a:off x="631592" y="2497534"/>
                        <a:ext cx="2975994" cy="1862931"/>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AFA3CBC5-64D9-496C-B897-93F508066F62}"/>
              </a:ext>
            </a:extLst>
          </p:cNvPr>
          <p:cNvGraphicFramePr>
            <a:graphicFrameLocks noChangeAspect="1"/>
          </p:cNvGraphicFramePr>
          <p:nvPr/>
        </p:nvGraphicFramePr>
        <p:xfrm>
          <a:off x="4080219" y="3480001"/>
          <a:ext cx="1337309" cy="557212"/>
        </p:xfrm>
        <a:graphic>
          <a:graphicData uri="http://schemas.openxmlformats.org/presentationml/2006/ole">
            <mc:AlternateContent xmlns:mc="http://schemas.openxmlformats.org/markup-compatibility/2006">
              <mc:Choice xmlns:v="urn:schemas-microsoft-com:vml" Requires="v">
                <p:oleObj name="Equation" r:id="rId10" imgW="952087" imgH="393529" progId="Equation.DSMT4">
                  <p:embed/>
                </p:oleObj>
              </mc:Choice>
              <mc:Fallback>
                <p:oleObj name="Equation" r:id="rId10" imgW="952087" imgH="393529" progId="Equation.DSMT4">
                  <p:embed/>
                  <p:pic>
                    <p:nvPicPr>
                      <p:cNvPr id="6" name="Object 5">
                        <a:extLst>
                          <a:ext uri="{FF2B5EF4-FFF2-40B4-BE49-F238E27FC236}">
                            <a16:creationId xmlns:a16="http://schemas.microsoft.com/office/drawing/2014/main" id="{AFA3CBC5-64D9-496C-B897-93F508066F6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80219" y="3480001"/>
                        <a:ext cx="1337309" cy="557212"/>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12">
            <p14:nvContentPartPr>
              <p14:cNvPr id="7" name="Ink 6">
                <a:extLst>
                  <a:ext uri="{FF2B5EF4-FFF2-40B4-BE49-F238E27FC236}">
                    <a16:creationId xmlns:a16="http://schemas.microsoft.com/office/drawing/2014/main" id="{DF8B2AE1-B480-49FF-9C2D-BFFDC214BFBB}"/>
                  </a:ext>
                </a:extLst>
              </p14:cNvPr>
              <p14:cNvContentPartPr/>
              <p14:nvPr/>
            </p14:nvContentPartPr>
            <p14:xfrm>
              <a:off x="6559913" y="2346332"/>
              <a:ext cx="661680" cy="736920"/>
            </p14:xfrm>
          </p:contentPart>
        </mc:Choice>
        <mc:Fallback xmlns="">
          <p:pic>
            <p:nvPicPr>
              <p:cNvPr id="7" name="Ink 6">
                <a:extLst>
                  <a:ext uri="{FF2B5EF4-FFF2-40B4-BE49-F238E27FC236}">
                    <a16:creationId xmlns:a16="http://schemas.microsoft.com/office/drawing/2014/main" id="{DF8B2AE1-B480-49FF-9C2D-BFFDC214BFBB}"/>
                  </a:ext>
                </a:extLst>
              </p:cNvPr>
              <p:cNvPicPr/>
              <p:nvPr/>
            </p:nvPicPr>
            <p:blipFill>
              <a:blip r:embed="rId14"/>
              <a:stretch>
                <a:fillRect/>
              </a:stretch>
            </p:blipFill>
            <p:spPr>
              <a:xfrm>
                <a:off x="6550913" y="2337692"/>
                <a:ext cx="679320" cy="754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 name="Ink 7">
                <a:extLst>
                  <a:ext uri="{FF2B5EF4-FFF2-40B4-BE49-F238E27FC236}">
                    <a16:creationId xmlns:a16="http://schemas.microsoft.com/office/drawing/2014/main" id="{DE4BC072-6922-4E37-ADCC-FA72EE0BCB95}"/>
                  </a:ext>
                </a:extLst>
              </p14:cNvPr>
              <p14:cNvContentPartPr/>
              <p14:nvPr/>
            </p14:nvContentPartPr>
            <p14:xfrm>
              <a:off x="7623713" y="2441012"/>
              <a:ext cx="372240" cy="549000"/>
            </p14:xfrm>
          </p:contentPart>
        </mc:Choice>
        <mc:Fallback xmlns="">
          <p:pic>
            <p:nvPicPr>
              <p:cNvPr id="8" name="Ink 7">
                <a:extLst>
                  <a:ext uri="{FF2B5EF4-FFF2-40B4-BE49-F238E27FC236}">
                    <a16:creationId xmlns:a16="http://schemas.microsoft.com/office/drawing/2014/main" id="{DE4BC072-6922-4E37-ADCC-FA72EE0BCB95}"/>
                  </a:ext>
                </a:extLst>
              </p:cNvPr>
              <p:cNvPicPr/>
              <p:nvPr/>
            </p:nvPicPr>
            <p:blipFill>
              <a:blip r:embed="rId16"/>
              <a:stretch>
                <a:fillRect/>
              </a:stretch>
            </p:blipFill>
            <p:spPr>
              <a:xfrm>
                <a:off x="7615073" y="2432372"/>
                <a:ext cx="389880" cy="566640"/>
              </a:xfrm>
              <a:prstGeom prst="rect">
                <a:avLst/>
              </a:prstGeom>
            </p:spPr>
          </p:pic>
        </mc:Fallback>
      </mc:AlternateContent>
      <p:sp>
        <p:nvSpPr>
          <p:cNvPr id="10" name="TextBox 9">
            <a:extLst>
              <a:ext uri="{FF2B5EF4-FFF2-40B4-BE49-F238E27FC236}">
                <a16:creationId xmlns:a16="http://schemas.microsoft.com/office/drawing/2014/main" id="{90A1D2A8-6EB5-4152-97BE-AA26FC432B62}"/>
              </a:ext>
            </a:extLst>
          </p:cNvPr>
          <p:cNvSpPr txBox="1"/>
          <p:nvPr/>
        </p:nvSpPr>
        <p:spPr>
          <a:xfrm>
            <a:off x="5934688" y="3480001"/>
            <a:ext cx="5299455" cy="584775"/>
          </a:xfrm>
          <a:prstGeom prst="rect">
            <a:avLst/>
          </a:prstGeom>
          <a:noFill/>
        </p:spPr>
        <p:txBody>
          <a:bodyPr wrap="square" rtlCol="0">
            <a:spAutoFit/>
          </a:bodyPr>
          <a:lstStyle/>
          <a:p>
            <a:r>
              <a:rPr lang="en-US" sz="1600"/>
              <a:t>We can work out d</a:t>
            </a:r>
            <a:r>
              <a:rPr lang="el-GR" sz="1600"/>
              <a:t>σ</a:t>
            </a:r>
            <a:r>
              <a:rPr lang="en-US" sz="1600"/>
              <a:t>/d</a:t>
            </a:r>
            <a:r>
              <a:rPr lang="el-GR" sz="1600"/>
              <a:t>Ω</a:t>
            </a:r>
            <a:r>
              <a:rPr lang="en-US" sz="1600"/>
              <a:t> using the calculated trajectory of the particle.</a:t>
            </a:r>
          </a:p>
        </p:txBody>
      </p:sp>
    </p:spTree>
    <p:extLst>
      <p:ext uri="{BB962C8B-B14F-4D97-AF65-F5344CB8AC3E}">
        <p14:creationId xmlns:p14="http://schemas.microsoft.com/office/powerpoint/2010/main" val="2339011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3096947" y="220547"/>
            <a:ext cx="6991881" cy="584775"/>
          </a:xfrm>
          <a:prstGeom prst="rect">
            <a:avLst/>
          </a:prstGeom>
          <a:noFill/>
        </p:spPr>
        <p:txBody>
          <a:bodyPr wrap="square" rtlCol="0">
            <a:spAutoFit/>
          </a:bodyPr>
          <a:lstStyle/>
          <a:p>
            <a:r>
              <a:rPr lang="en-US" sz="3200" b="1" u="sng"/>
              <a:t>N coupled harmonic oscillators on ring</a:t>
            </a:r>
            <a:endParaRPr lang="en-US" b="1" u="sng"/>
          </a:p>
        </p:txBody>
      </p:sp>
      <p:graphicFrame>
        <p:nvGraphicFramePr>
          <p:cNvPr id="4" name="Object 3">
            <a:extLst>
              <a:ext uri="{FF2B5EF4-FFF2-40B4-BE49-F238E27FC236}">
                <a16:creationId xmlns:a16="http://schemas.microsoft.com/office/drawing/2014/main" id="{02BCB8C2-AA88-4585-9F09-F7C86D89AB5A}"/>
              </a:ext>
            </a:extLst>
          </p:cNvPr>
          <p:cNvGraphicFramePr>
            <a:graphicFrameLocks noChangeAspect="1"/>
          </p:cNvGraphicFramePr>
          <p:nvPr/>
        </p:nvGraphicFramePr>
        <p:xfrm>
          <a:off x="537328" y="2087781"/>
          <a:ext cx="2743200" cy="2320090"/>
        </p:xfrm>
        <a:graphic>
          <a:graphicData uri="http://schemas.openxmlformats.org/presentationml/2006/ole">
            <mc:AlternateContent xmlns:mc="http://schemas.openxmlformats.org/markup-compatibility/2006">
              <mc:Choice xmlns:v="urn:schemas-microsoft-com:vml" Requires="v">
                <p:oleObj name="Bitmap Image" r:id="rId3" imgW="2486372" imgH="2172003" progId="Paint.Picture">
                  <p:embed/>
                </p:oleObj>
              </mc:Choice>
              <mc:Fallback>
                <p:oleObj name="Bitmap Image" r:id="rId3" imgW="2486372" imgH="2172003" progId="Paint.Picture">
                  <p:embed/>
                  <p:pic>
                    <p:nvPicPr>
                      <p:cNvPr id="4" name="Object 3">
                        <a:extLst>
                          <a:ext uri="{FF2B5EF4-FFF2-40B4-BE49-F238E27FC236}">
                            <a16:creationId xmlns:a16="http://schemas.microsoft.com/office/drawing/2014/main" id="{02BCB8C2-AA88-4585-9F09-F7C86D89AB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597" t="5702" r="8046" b="9650"/>
                      <a:stretch>
                        <a:fillRect/>
                      </a:stretch>
                    </p:blipFill>
                    <p:spPr bwMode="auto">
                      <a:xfrm>
                        <a:off x="537328" y="2087781"/>
                        <a:ext cx="2743200" cy="2320090"/>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66E54ECD-D5B6-4034-B629-2CB44E39E419}"/>
              </a:ext>
            </a:extLst>
          </p:cNvPr>
          <p:cNvSpPr txBox="1"/>
          <p:nvPr/>
        </p:nvSpPr>
        <p:spPr>
          <a:xfrm flipH="1">
            <a:off x="583046" y="1649486"/>
            <a:ext cx="2980285" cy="369332"/>
          </a:xfrm>
          <a:prstGeom prst="rect">
            <a:avLst/>
          </a:prstGeom>
          <a:noFill/>
        </p:spPr>
        <p:txBody>
          <a:bodyPr wrap="square" rtlCol="0">
            <a:spAutoFit/>
          </a:bodyPr>
          <a:lstStyle/>
          <a:p>
            <a:r>
              <a:rPr lang="en-US" b="1"/>
              <a:t>Longitudinal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583046" y="867671"/>
            <a:ext cx="9767585" cy="584775"/>
          </a:xfrm>
          <a:prstGeom prst="rect">
            <a:avLst/>
          </a:prstGeom>
          <a:noFill/>
        </p:spPr>
        <p:txBody>
          <a:bodyPr wrap="square" rtlCol="0">
            <a:spAutoFit/>
          </a:bodyPr>
          <a:lstStyle/>
          <a:p>
            <a:r>
              <a:rPr lang="en-US" sz="1600"/>
              <a:t>Assume we have N oscillators coupled to each other.  The spring constants are all K, and the springs have an equilibrium length ℓ, but are put into a rest configuration where they’re all stretched/compressed to a distance d.  </a:t>
            </a:r>
          </a:p>
        </p:txBody>
      </p:sp>
      <p:sp>
        <p:nvSpPr>
          <p:cNvPr id="11" name="TextBox 10">
            <a:extLst>
              <a:ext uri="{FF2B5EF4-FFF2-40B4-BE49-F238E27FC236}">
                <a16:creationId xmlns:a16="http://schemas.microsoft.com/office/drawing/2014/main" id="{580B0AF4-B645-499C-A26D-9FAFE1404F24}"/>
              </a:ext>
            </a:extLst>
          </p:cNvPr>
          <p:cNvSpPr txBox="1"/>
          <p:nvPr/>
        </p:nvSpPr>
        <p:spPr>
          <a:xfrm>
            <a:off x="3976822" y="2753510"/>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nvGraphicFramePr>
        <p:xfrm>
          <a:off x="6592888" y="2755900"/>
          <a:ext cx="1658937" cy="354013"/>
        </p:xfrm>
        <a:graphic>
          <a:graphicData uri="http://schemas.openxmlformats.org/presentationml/2006/ole">
            <mc:AlternateContent xmlns:mc="http://schemas.openxmlformats.org/markup-compatibility/2006">
              <mc:Choice xmlns:v="urn:schemas-microsoft-com:vml" Requires="v">
                <p:oleObj name="Equation" r:id="rId5" imgW="1231560" imgH="266400" progId="Equation.DSMT4">
                  <p:embed/>
                </p:oleObj>
              </mc:Choice>
              <mc:Fallback>
                <p:oleObj name="Equation" r:id="rId5" imgW="1231560" imgH="2664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6"/>
                      <a:srcRect/>
                      <a:stretch>
                        <a:fillRect/>
                      </a:stretch>
                    </p:blipFill>
                    <p:spPr bwMode="auto">
                      <a:xfrm>
                        <a:off x="6592888" y="2755900"/>
                        <a:ext cx="1658937" cy="354013"/>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217DE52A-2EF4-4239-8D46-BB8F926C63C7}"/>
              </a:ext>
            </a:extLst>
          </p:cNvPr>
          <p:cNvGraphicFramePr>
            <a:graphicFrameLocks noChangeAspect="1"/>
          </p:cNvGraphicFramePr>
          <p:nvPr>
            <p:extLst>
              <p:ext uri="{D42A27DB-BD31-4B8C-83A1-F6EECF244321}">
                <p14:modId xmlns:p14="http://schemas.microsoft.com/office/powerpoint/2010/main" val="2141984736"/>
              </p:ext>
            </p:extLst>
          </p:nvPr>
        </p:nvGraphicFramePr>
        <p:xfrm>
          <a:off x="8228013" y="3303588"/>
          <a:ext cx="2922587" cy="850900"/>
        </p:xfrm>
        <a:graphic>
          <a:graphicData uri="http://schemas.openxmlformats.org/presentationml/2006/ole">
            <mc:AlternateContent xmlns:mc="http://schemas.openxmlformats.org/markup-compatibility/2006">
              <mc:Choice xmlns:v="urn:schemas-microsoft-com:vml" Requires="v">
                <p:oleObj name="Equation" r:id="rId7" imgW="2793960" imgH="812520" progId="Equation.DSMT4">
                  <p:embed/>
                </p:oleObj>
              </mc:Choice>
              <mc:Fallback>
                <p:oleObj name="Equation" r:id="rId7" imgW="2793960" imgH="812520" progId="Equation.DSMT4">
                  <p:embed/>
                  <p:pic>
                    <p:nvPicPr>
                      <p:cNvPr id="23" name="Object 22">
                        <a:extLst>
                          <a:ext uri="{FF2B5EF4-FFF2-40B4-BE49-F238E27FC236}">
                            <a16:creationId xmlns:a16="http://schemas.microsoft.com/office/drawing/2014/main" id="{217DE52A-2EF4-4239-8D46-BB8F926C63C7}"/>
                          </a:ext>
                        </a:extLst>
                      </p:cNvPr>
                      <p:cNvPicPr>
                        <a:picLocks noChangeAspect="1" noChangeArrowheads="1"/>
                      </p:cNvPicPr>
                      <p:nvPr/>
                    </p:nvPicPr>
                    <p:blipFill>
                      <a:blip r:embed="rId8"/>
                      <a:srcRect/>
                      <a:stretch>
                        <a:fillRect/>
                      </a:stretch>
                    </p:blipFill>
                    <p:spPr bwMode="auto">
                      <a:xfrm>
                        <a:off x="8228013" y="3303588"/>
                        <a:ext cx="2922587" cy="850900"/>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5C8B9351-EEFF-4D65-A772-E939B4F5091D}"/>
              </a:ext>
            </a:extLst>
          </p:cNvPr>
          <p:cNvSpPr txBox="1"/>
          <p:nvPr/>
        </p:nvSpPr>
        <p:spPr>
          <a:xfrm>
            <a:off x="3976822" y="1644762"/>
            <a:ext cx="7677850" cy="830997"/>
          </a:xfrm>
          <a:prstGeom prst="rect">
            <a:avLst/>
          </a:prstGeom>
          <a:noFill/>
        </p:spPr>
        <p:txBody>
          <a:bodyPr wrap="square" rtlCol="0">
            <a:spAutoFit/>
          </a:bodyPr>
          <a:lstStyle/>
          <a:p>
            <a:r>
              <a:rPr lang="en-US" sz="1600"/>
              <a:t>The general solution for the position of a given particle takes the form of a superposition of N </a:t>
            </a:r>
            <a:r>
              <a:rPr lang="en-US" sz="1600" i="1"/>
              <a:t>traveling waves, </a:t>
            </a:r>
            <a:r>
              <a:rPr lang="en-US" sz="1600"/>
              <a:t>i.e., N solutions each with a given amplitude A</a:t>
            </a:r>
            <a:r>
              <a:rPr lang="en-US" sz="1600" baseline="-25000"/>
              <a:t>n</a:t>
            </a:r>
            <a:r>
              <a:rPr lang="en-US" sz="1600"/>
              <a:t> (arbitrary), wavenumber k</a:t>
            </a:r>
            <a:r>
              <a:rPr lang="en-US" sz="1600" baseline="-25000"/>
              <a:t>n</a:t>
            </a:r>
            <a:r>
              <a:rPr lang="en-US" sz="1600"/>
              <a:t> (set by boundary conditions), and frequency </a:t>
            </a:r>
            <a:r>
              <a:rPr lang="el-GR" sz="1600"/>
              <a:t>ω</a:t>
            </a:r>
            <a:r>
              <a:rPr lang="en-US" sz="1600" baseline="-25000"/>
              <a:t>n</a:t>
            </a:r>
            <a:r>
              <a:rPr lang="en-US" sz="1600"/>
              <a:t> (set by spring constants)  </a:t>
            </a:r>
          </a:p>
        </p:txBody>
      </p:sp>
      <p:sp>
        <p:nvSpPr>
          <p:cNvPr id="25" name="TextBox 24">
            <a:extLst>
              <a:ext uri="{FF2B5EF4-FFF2-40B4-BE49-F238E27FC236}">
                <a16:creationId xmlns:a16="http://schemas.microsoft.com/office/drawing/2014/main" id="{AB3CF85E-8DDE-4229-B90D-C6A21895661F}"/>
              </a:ext>
            </a:extLst>
          </p:cNvPr>
          <p:cNvSpPr txBox="1"/>
          <p:nvPr/>
        </p:nvSpPr>
        <p:spPr>
          <a:xfrm>
            <a:off x="3976822" y="3348638"/>
            <a:ext cx="3678846" cy="830997"/>
          </a:xfrm>
          <a:prstGeom prst="rect">
            <a:avLst/>
          </a:prstGeom>
          <a:noFill/>
        </p:spPr>
        <p:txBody>
          <a:bodyPr wrap="square" rtlCol="0">
            <a:spAutoFit/>
          </a:bodyPr>
          <a:lstStyle/>
          <a:p>
            <a:r>
              <a:rPr lang="en-US" sz="1600"/>
              <a:t>Plug into N2L (or Lagrangian).  </a:t>
            </a:r>
          </a:p>
          <a:p>
            <a:r>
              <a:rPr lang="en-US" sz="1600"/>
              <a:t>Enforce boundary conditions and obtain N possible solutions:</a:t>
            </a:r>
          </a:p>
        </p:txBody>
      </p:sp>
      <p:sp>
        <p:nvSpPr>
          <p:cNvPr id="28" name="Rectangle 50">
            <a:extLst>
              <a:ext uri="{FF2B5EF4-FFF2-40B4-BE49-F238E27FC236}">
                <a16:creationId xmlns:a16="http://schemas.microsoft.com/office/drawing/2014/main" id="{9E3EEF93-49DA-42E4-86FD-452AE9BDE2DD}"/>
              </a:ext>
            </a:extLst>
          </p:cNvPr>
          <p:cNvSpPr>
            <a:spLocks noChangeArrowheads="1"/>
          </p:cNvSpPr>
          <p:nvPr/>
        </p:nvSpPr>
        <p:spPr bwMode="auto">
          <a:xfrm>
            <a:off x="6096000" y="455867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TextBox 29">
            <a:extLst>
              <a:ext uri="{FF2B5EF4-FFF2-40B4-BE49-F238E27FC236}">
                <a16:creationId xmlns:a16="http://schemas.microsoft.com/office/drawing/2014/main" id="{E59A5277-03F6-4134-9705-E3650771EFD5}"/>
              </a:ext>
            </a:extLst>
          </p:cNvPr>
          <p:cNvSpPr txBox="1"/>
          <p:nvPr/>
        </p:nvSpPr>
        <p:spPr>
          <a:xfrm>
            <a:off x="4002915" y="4708187"/>
            <a:ext cx="2607988" cy="1569660"/>
          </a:xfrm>
          <a:prstGeom prst="rect">
            <a:avLst/>
          </a:prstGeom>
          <a:noFill/>
        </p:spPr>
        <p:txBody>
          <a:bodyPr wrap="square" rtlCol="0">
            <a:spAutoFit/>
          </a:bodyPr>
          <a:lstStyle/>
          <a:p>
            <a:r>
              <a:rPr lang="en-US" sz="1600"/>
              <a:t>We’ll note the frequency spectrum (max is twice natural spring frequency), and velocity spectrum v</a:t>
            </a:r>
            <a:r>
              <a:rPr lang="en-US" sz="1600" baseline="-25000"/>
              <a:t>n</a:t>
            </a:r>
            <a:r>
              <a:rPr lang="en-US" sz="1600"/>
              <a:t> = </a:t>
            </a:r>
            <a:r>
              <a:rPr lang="el-GR" sz="1600"/>
              <a:t>ω</a:t>
            </a:r>
            <a:r>
              <a:rPr lang="en-US" sz="1600" baseline="-25000"/>
              <a:t>n</a:t>
            </a:r>
            <a:r>
              <a:rPr lang="en-US" sz="1600"/>
              <a:t>/k</a:t>
            </a:r>
            <a:r>
              <a:rPr lang="en-US" sz="1600" baseline="-25000"/>
              <a:t>n</a:t>
            </a:r>
            <a:r>
              <a:rPr lang="en-US" sz="1600"/>
              <a:t> is largest for large wavelengths.  </a:t>
            </a:r>
          </a:p>
        </p:txBody>
      </p:sp>
      <p:graphicFrame>
        <p:nvGraphicFramePr>
          <p:cNvPr id="31" name="Object 30">
            <a:extLst>
              <a:ext uri="{FF2B5EF4-FFF2-40B4-BE49-F238E27FC236}">
                <a16:creationId xmlns:a16="http://schemas.microsoft.com/office/drawing/2014/main" id="{89923001-AC98-4B1D-B51C-8B96DC814F33}"/>
              </a:ext>
            </a:extLst>
          </p:cNvPr>
          <p:cNvGraphicFramePr>
            <a:graphicFrameLocks noChangeAspect="1"/>
          </p:cNvGraphicFramePr>
          <p:nvPr/>
        </p:nvGraphicFramePr>
        <p:xfrm>
          <a:off x="282537" y="4818385"/>
          <a:ext cx="3581301" cy="994273"/>
        </p:xfrm>
        <a:graphic>
          <a:graphicData uri="http://schemas.openxmlformats.org/presentationml/2006/ole">
            <mc:AlternateContent xmlns:mc="http://schemas.openxmlformats.org/markup-compatibility/2006">
              <mc:Choice xmlns:v="urn:schemas-microsoft-com:vml" Requires="v">
                <p:oleObj name="Equation" r:id="rId9" imgW="3098520" imgH="863280" progId="Equation.DSMT4">
                  <p:embed/>
                </p:oleObj>
              </mc:Choice>
              <mc:Fallback>
                <p:oleObj name="Equation" r:id="rId9" imgW="3098520" imgH="863280" progId="Equation.DSMT4">
                  <p:embed/>
                  <p:pic>
                    <p:nvPicPr>
                      <p:cNvPr id="31" name="Object 30">
                        <a:extLst>
                          <a:ext uri="{FF2B5EF4-FFF2-40B4-BE49-F238E27FC236}">
                            <a16:creationId xmlns:a16="http://schemas.microsoft.com/office/drawing/2014/main" id="{89923001-AC98-4B1D-B51C-8B96DC814F33}"/>
                          </a:ext>
                        </a:extLst>
                      </p:cNvPr>
                      <p:cNvPicPr>
                        <a:picLocks noChangeAspect="1" noChangeArrowheads="1"/>
                      </p:cNvPicPr>
                      <p:nvPr/>
                    </p:nvPicPr>
                    <p:blipFill>
                      <a:blip r:embed="rId10"/>
                      <a:srcRect/>
                      <a:stretch>
                        <a:fillRect/>
                      </a:stretch>
                    </p:blipFill>
                    <p:spPr bwMode="auto">
                      <a:xfrm>
                        <a:off x="282537" y="4818385"/>
                        <a:ext cx="3581301" cy="994273"/>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F56F95E2-0B0C-4978-9EC0-21B159280F9F}"/>
              </a:ext>
            </a:extLst>
          </p:cNvPr>
          <p:cNvGraphicFramePr>
            <a:graphicFrameLocks noChangeAspect="1"/>
          </p:cNvGraphicFramePr>
          <p:nvPr>
            <p:extLst>
              <p:ext uri="{D42A27DB-BD31-4B8C-83A1-F6EECF244321}">
                <p14:modId xmlns:p14="http://schemas.microsoft.com/office/powerpoint/2010/main" val="1036656720"/>
              </p:ext>
            </p:extLst>
          </p:nvPr>
        </p:nvGraphicFramePr>
        <p:xfrm>
          <a:off x="6764144" y="4577085"/>
          <a:ext cx="2496949" cy="1950227"/>
        </p:xfrm>
        <a:graphic>
          <a:graphicData uri="http://schemas.openxmlformats.org/presentationml/2006/ole">
            <mc:AlternateContent xmlns:mc="http://schemas.openxmlformats.org/markup-compatibility/2006">
              <mc:Choice xmlns:v="urn:schemas-microsoft-com:vml" Requires="v">
                <p:oleObj name="Bitmap Image" r:id="rId11" imgW="3985605" imgH="3276884" progId="Paint.Picture">
                  <p:embed/>
                </p:oleObj>
              </mc:Choice>
              <mc:Fallback>
                <p:oleObj name="Bitmap Image" r:id="rId11" imgW="3985605" imgH="3276884" progId="Paint.Picture">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l="1561" t="-1355" r="-2855" b="5833"/>
                      <a:stretch>
                        <a:fillRect/>
                      </a:stretch>
                    </p:blipFill>
                    <p:spPr bwMode="auto">
                      <a:xfrm>
                        <a:off x="6764144" y="4577085"/>
                        <a:ext cx="2496949" cy="1950227"/>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917A02DF-7C4F-4CA4-9D95-B857CBFFC077}"/>
              </a:ext>
            </a:extLst>
          </p:cNvPr>
          <p:cNvGraphicFramePr>
            <a:graphicFrameLocks noChangeAspect="1"/>
          </p:cNvGraphicFramePr>
          <p:nvPr>
            <p:extLst>
              <p:ext uri="{D42A27DB-BD31-4B8C-83A1-F6EECF244321}">
                <p14:modId xmlns:p14="http://schemas.microsoft.com/office/powerpoint/2010/main" val="1455500687"/>
              </p:ext>
            </p:extLst>
          </p:nvPr>
        </p:nvGraphicFramePr>
        <p:xfrm>
          <a:off x="9414334" y="4558678"/>
          <a:ext cx="2690256" cy="1950227"/>
        </p:xfrm>
        <a:graphic>
          <a:graphicData uri="http://schemas.openxmlformats.org/presentationml/2006/ole">
            <mc:AlternateContent xmlns:mc="http://schemas.openxmlformats.org/markup-compatibility/2006">
              <mc:Choice xmlns:v="urn:schemas-microsoft-com:vml" Requires="v">
                <p:oleObj name="Bitmap Image" r:id="rId13" imgW="4069433" imgH="3360711" progId="Paint.Picture">
                  <p:embed/>
                </p:oleObj>
              </mc:Choice>
              <mc:Fallback>
                <p:oleObj name="Bitmap Image" r:id="rId13" imgW="4069433" imgH="3360711" progId="Paint.Picture">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r="-328" b="11710"/>
                      <a:stretch>
                        <a:fillRect/>
                      </a:stretch>
                    </p:blipFill>
                    <p:spPr bwMode="auto">
                      <a:xfrm>
                        <a:off x="9414334" y="4558678"/>
                        <a:ext cx="2690256" cy="1950227"/>
                      </a:xfrm>
                      <a:prstGeom prst="rect">
                        <a:avLst/>
                      </a:prstGeom>
                      <a:noFill/>
                    </p:spPr>
                  </p:pic>
                </p:oleObj>
              </mc:Fallback>
            </mc:AlternateContent>
          </a:graphicData>
        </a:graphic>
      </p:graphicFrame>
    </p:spTree>
    <p:extLst>
      <p:ext uri="{BB962C8B-B14F-4D97-AF65-F5344CB8AC3E}">
        <p14:creationId xmlns:p14="http://schemas.microsoft.com/office/powerpoint/2010/main" val="3401777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787520" y="140277"/>
            <a:ext cx="7283710" cy="584775"/>
          </a:xfrm>
          <a:prstGeom prst="rect">
            <a:avLst/>
          </a:prstGeom>
          <a:noFill/>
        </p:spPr>
        <p:txBody>
          <a:bodyPr wrap="square" rtlCol="0">
            <a:spAutoFit/>
          </a:bodyPr>
          <a:lstStyle/>
          <a:p>
            <a:r>
              <a:rPr lang="en-US" sz="3200" b="1" u="sng"/>
              <a:t>N coupled harmonic oscillators on lattice</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307743" y="1314720"/>
            <a:ext cx="2980285" cy="369332"/>
          </a:xfrm>
          <a:prstGeom prst="rect">
            <a:avLst/>
          </a:prstGeom>
          <a:noFill/>
        </p:spPr>
        <p:txBody>
          <a:bodyPr wrap="square" rtlCol="0">
            <a:spAutoFit/>
          </a:bodyPr>
          <a:lstStyle/>
          <a:p>
            <a:r>
              <a:rPr lang="en-US" b="1"/>
              <a:t>3D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583046" y="867501"/>
            <a:ext cx="10506486" cy="338554"/>
          </a:xfrm>
          <a:prstGeom prst="rect">
            <a:avLst/>
          </a:prstGeom>
          <a:noFill/>
        </p:spPr>
        <p:txBody>
          <a:bodyPr wrap="square" rtlCol="0">
            <a:spAutoFit/>
          </a:bodyPr>
          <a:lstStyle/>
          <a:p>
            <a:r>
              <a:rPr lang="en-US" sz="1600"/>
              <a:t>Assume we have N oscillators coupled to each other on a lattice.</a:t>
            </a:r>
          </a:p>
        </p:txBody>
      </p:sp>
      <p:sp>
        <p:nvSpPr>
          <p:cNvPr id="11" name="TextBox 10">
            <a:extLst>
              <a:ext uri="{FF2B5EF4-FFF2-40B4-BE49-F238E27FC236}">
                <a16:creationId xmlns:a16="http://schemas.microsoft.com/office/drawing/2014/main" id="{580B0AF4-B645-499C-A26D-9FAFE1404F24}"/>
              </a:ext>
            </a:extLst>
          </p:cNvPr>
          <p:cNvSpPr txBox="1"/>
          <p:nvPr/>
        </p:nvSpPr>
        <p:spPr>
          <a:xfrm>
            <a:off x="4015734" y="2578411"/>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extLst>
              <p:ext uri="{D42A27DB-BD31-4B8C-83A1-F6EECF244321}">
                <p14:modId xmlns:p14="http://schemas.microsoft.com/office/powerpoint/2010/main" val="3352549476"/>
              </p:ext>
            </p:extLst>
          </p:nvPr>
        </p:nvGraphicFramePr>
        <p:xfrm>
          <a:off x="6616834" y="2478148"/>
          <a:ext cx="2941637" cy="606425"/>
        </p:xfrm>
        <a:graphic>
          <a:graphicData uri="http://schemas.openxmlformats.org/presentationml/2006/ole">
            <mc:AlternateContent xmlns:mc="http://schemas.openxmlformats.org/markup-compatibility/2006">
              <mc:Choice xmlns:v="urn:schemas-microsoft-com:vml" Requires="v">
                <p:oleObj name="Equation" r:id="rId2" imgW="2184120" imgH="457200" progId="Equation.DSMT4">
                  <p:embed/>
                </p:oleObj>
              </mc:Choice>
              <mc:Fallback>
                <p:oleObj name="Equation" r:id="rId2" imgW="2184120" imgH="4572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3"/>
                      <a:srcRect/>
                      <a:stretch>
                        <a:fillRect/>
                      </a:stretch>
                    </p:blipFill>
                    <p:spPr bwMode="auto">
                      <a:xfrm>
                        <a:off x="6616834" y="2478148"/>
                        <a:ext cx="2941637" cy="606425"/>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217DE52A-2EF4-4239-8D46-BB8F926C63C7}"/>
              </a:ext>
            </a:extLst>
          </p:cNvPr>
          <p:cNvGraphicFramePr>
            <a:graphicFrameLocks noChangeAspect="1"/>
          </p:cNvGraphicFramePr>
          <p:nvPr>
            <p:extLst>
              <p:ext uri="{D42A27DB-BD31-4B8C-83A1-F6EECF244321}">
                <p14:modId xmlns:p14="http://schemas.microsoft.com/office/powerpoint/2010/main" val="1675662519"/>
              </p:ext>
            </p:extLst>
          </p:nvPr>
        </p:nvGraphicFramePr>
        <p:xfrm>
          <a:off x="6429375" y="3159125"/>
          <a:ext cx="5573713" cy="1735138"/>
        </p:xfrm>
        <a:graphic>
          <a:graphicData uri="http://schemas.openxmlformats.org/presentationml/2006/ole">
            <mc:AlternateContent xmlns:mc="http://schemas.openxmlformats.org/markup-compatibility/2006">
              <mc:Choice xmlns:v="urn:schemas-microsoft-com:vml" Requires="v">
                <p:oleObj name="Equation" r:id="rId4" imgW="4775040" imgH="1485720" progId="Equation.DSMT4">
                  <p:embed/>
                </p:oleObj>
              </mc:Choice>
              <mc:Fallback>
                <p:oleObj name="Equation" r:id="rId4" imgW="4775040" imgH="1485720" progId="Equation.DSMT4">
                  <p:embed/>
                  <p:pic>
                    <p:nvPicPr>
                      <p:cNvPr id="23" name="Object 22">
                        <a:extLst>
                          <a:ext uri="{FF2B5EF4-FFF2-40B4-BE49-F238E27FC236}">
                            <a16:creationId xmlns:a16="http://schemas.microsoft.com/office/drawing/2014/main" id="{217DE52A-2EF4-4239-8D46-BB8F926C63C7}"/>
                          </a:ext>
                        </a:extLst>
                      </p:cNvPr>
                      <p:cNvPicPr>
                        <a:picLocks noChangeAspect="1" noChangeArrowheads="1"/>
                      </p:cNvPicPr>
                      <p:nvPr/>
                    </p:nvPicPr>
                    <p:blipFill>
                      <a:blip r:embed="rId5"/>
                      <a:srcRect/>
                      <a:stretch>
                        <a:fillRect/>
                      </a:stretch>
                    </p:blipFill>
                    <p:spPr bwMode="auto">
                      <a:xfrm>
                        <a:off x="6429375" y="3159125"/>
                        <a:ext cx="5573713" cy="1735138"/>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5C8B9351-EEFF-4D65-A772-E939B4F5091D}"/>
              </a:ext>
            </a:extLst>
          </p:cNvPr>
          <p:cNvSpPr txBox="1"/>
          <p:nvPr/>
        </p:nvSpPr>
        <p:spPr>
          <a:xfrm>
            <a:off x="3984321" y="1331803"/>
            <a:ext cx="7677850" cy="1077218"/>
          </a:xfrm>
          <a:prstGeom prst="rect">
            <a:avLst/>
          </a:prstGeom>
          <a:noFill/>
        </p:spPr>
        <p:txBody>
          <a:bodyPr wrap="square" rtlCol="0">
            <a:spAutoFit/>
          </a:bodyPr>
          <a:lstStyle/>
          <a:p>
            <a:r>
              <a:rPr lang="en-US" sz="1600"/>
              <a:t>The general solution for the position of a given particle takes the form of a superposition of 3N </a:t>
            </a:r>
            <a:r>
              <a:rPr lang="en-US" sz="1600" i="1"/>
              <a:t>traveling waves, </a:t>
            </a:r>
            <a:r>
              <a:rPr lang="en-US" sz="1600"/>
              <a:t>i.e., 3N solutions each with a given amplitude A</a:t>
            </a:r>
            <a:r>
              <a:rPr lang="en-US" sz="1600" b="1" baseline="-25000"/>
              <a:t>k</a:t>
            </a:r>
            <a:r>
              <a:rPr lang="el-GR" sz="1600" baseline="-25000"/>
              <a:t>λ</a:t>
            </a:r>
            <a:r>
              <a:rPr lang="en-US" sz="1600"/>
              <a:t> (arbitrary), wavenumber </a:t>
            </a:r>
            <a:r>
              <a:rPr lang="en-US" sz="1600" b="1"/>
              <a:t>k</a:t>
            </a:r>
            <a:r>
              <a:rPr lang="en-US" sz="1600" b="1" baseline="-25000"/>
              <a:t>n</a:t>
            </a:r>
            <a:r>
              <a:rPr lang="en-US" sz="1600"/>
              <a:t> (set by boundary conditions), frequency </a:t>
            </a:r>
            <a:r>
              <a:rPr lang="el-GR" sz="1600"/>
              <a:t>ω</a:t>
            </a:r>
            <a:r>
              <a:rPr lang="en-US" sz="1600" baseline="-25000"/>
              <a:t>n</a:t>
            </a:r>
            <a:r>
              <a:rPr lang="el-GR" sz="1600" baseline="-25000"/>
              <a:t>λ</a:t>
            </a:r>
            <a:r>
              <a:rPr lang="en-US" sz="1600"/>
              <a:t> (set by spring constants), and direction of oscillation </a:t>
            </a:r>
            <a:r>
              <a:rPr lang="el-GR" sz="1600" b="1"/>
              <a:t>ε</a:t>
            </a:r>
            <a:r>
              <a:rPr lang="en-US" sz="1600" b="1" baseline="30000"/>
              <a:t>k</a:t>
            </a:r>
            <a:r>
              <a:rPr lang="el-GR" sz="1600" baseline="30000"/>
              <a:t>λ</a:t>
            </a:r>
            <a:r>
              <a:rPr lang="en-US" sz="1600"/>
              <a:t>, where λ runs from 1 to 3.   </a:t>
            </a:r>
          </a:p>
        </p:txBody>
      </p:sp>
      <p:sp>
        <p:nvSpPr>
          <p:cNvPr id="25" name="TextBox 24">
            <a:extLst>
              <a:ext uri="{FF2B5EF4-FFF2-40B4-BE49-F238E27FC236}">
                <a16:creationId xmlns:a16="http://schemas.microsoft.com/office/drawing/2014/main" id="{AB3CF85E-8DDE-4229-B90D-C6A21895661F}"/>
              </a:ext>
            </a:extLst>
          </p:cNvPr>
          <p:cNvSpPr txBox="1"/>
          <p:nvPr/>
        </p:nvSpPr>
        <p:spPr>
          <a:xfrm>
            <a:off x="4015734" y="3153700"/>
            <a:ext cx="2316974" cy="954107"/>
          </a:xfrm>
          <a:prstGeom prst="rect">
            <a:avLst/>
          </a:prstGeom>
          <a:noFill/>
        </p:spPr>
        <p:txBody>
          <a:bodyPr wrap="square" rtlCol="0">
            <a:spAutoFit/>
          </a:bodyPr>
          <a:lstStyle/>
          <a:p>
            <a:r>
              <a:rPr lang="en-US" sz="1400"/>
              <a:t>Plug into N2L (or Lagrangian).  </a:t>
            </a:r>
          </a:p>
          <a:p>
            <a:r>
              <a:rPr lang="en-US" sz="1400"/>
              <a:t>Enforce boundary conditions and obtain 3N possible solutions:</a:t>
            </a:r>
          </a:p>
        </p:txBody>
      </p:sp>
      <p:sp>
        <p:nvSpPr>
          <p:cNvPr id="26" name="Rectangle 48">
            <a:extLst>
              <a:ext uri="{FF2B5EF4-FFF2-40B4-BE49-F238E27FC236}">
                <a16:creationId xmlns:a16="http://schemas.microsoft.com/office/drawing/2014/main" id="{0A12D977-954C-49F8-A3D4-7BA494634122}"/>
              </a:ext>
            </a:extLst>
          </p:cNvPr>
          <p:cNvSpPr>
            <a:spLocks noChangeArrowheads="1"/>
          </p:cNvSpPr>
          <p:nvPr/>
        </p:nvSpPr>
        <p:spPr bwMode="auto">
          <a:xfrm>
            <a:off x="7393022" y="35325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0" name="TextBox 29">
            <a:extLst>
              <a:ext uri="{FF2B5EF4-FFF2-40B4-BE49-F238E27FC236}">
                <a16:creationId xmlns:a16="http://schemas.microsoft.com/office/drawing/2014/main" id="{E59A5277-03F6-4134-9705-E3650771EFD5}"/>
              </a:ext>
            </a:extLst>
          </p:cNvPr>
          <p:cNvSpPr txBox="1"/>
          <p:nvPr/>
        </p:nvSpPr>
        <p:spPr>
          <a:xfrm>
            <a:off x="3984321" y="5233044"/>
            <a:ext cx="2843303" cy="1323439"/>
          </a:xfrm>
          <a:prstGeom prst="rect">
            <a:avLst/>
          </a:prstGeom>
          <a:noFill/>
        </p:spPr>
        <p:txBody>
          <a:bodyPr wrap="square" rtlCol="0">
            <a:spAutoFit/>
          </a:bodyPr>
          <a:lstStyle/>
          <a:p>
            <a:r>
              <a:rPr lang="en-US" sz="1600"/>
              <a:t>Spectra should look similar to before, but note there is a non zero minimum, </a:t>
            </a:r>
            <a:r>
              <a:rPr lang="el-GR" sz="1600">
                <a:latin typeface="Calibri" panose="020F0502020204030204" pitchFamily="34" charset="0"/>
                <a:cs typeface="Calibri" panose="020F0502020204030204" pitchFamily="34" charset="0"/>
              </a:rPr>
              <a:t>Ω</a:t>
            </a:r>
            <a:r>
              <a:rPr lang="en-US" sz="1600" baseline="-25000">
                <a:latin typeface="Calibri" panose="020F0502020204030204" pitchFamily="34" charset="0"/>
                <a:cs typeface="Calibri" panose="020F0502020204030204" pitchFamily="34" charset="0"/>
              </a:rPr>
              <a:t>E</a:t>
            </a:r>
            <a:r>
              <a:rPr lang="en-US" sz="1600">
                <a:latin typeface="Calibri" panose="020F0502020204030204" pitchFamily="34" charset="0"/>
                <a:cs typeface="Calibri" panose="020F0502020204030204" pitchFamily="34" charset="0"/>
              </a:rPr>
              <a:t>, if forces are long ranged, and a zero minimum if short ranged.</a:t>
            </a:r>
            <a:endParaRPr lang="en-US" sz="1600"/>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7">
            <a:extLst>
              <a:ext uri="{FF2B5EF4-FFF2-40B4-BE49-F238E27FC236}">
                <a16:creationId xmlns:a16="http://schemas.microsoft.com/office/drawing/2014/main" id="{CE05F47E-E128-494E-93B0-247B23C1A548}"/>
              </a:ext>
            </a:extLst>
          </p:cNvPr>
          <p:cNvSpPr>
            <a:spLocks noChangeArrowheads="1"/>
          </p:cNvSpPr>
          <p:nvPr/>
        </p:nvSpPr>
        <p:spPr bwMode="auto">
          <a:xfrm>
            <a:off x="6153361" y="44465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50EA2C9C-7BFD-4171-B11C-EDED4668AEFA}"/>
              </a:ext>
            </a:extLst>
          </p:cNvPr>
          <p:cNvGraphicFramePr>
            <a:graphicFrameLocks noChangeAspect="1"/>
          </p:cNvGraphicFramePr>
          <p:nvPr>
            <p:extLst>
              <p:ext uri="{D42A27DB-BD31-4B8C-83A1-F6EECF244321}">
                <p14:modId xmlns:p14="http://schemas.microsoft.com/office/powerpoint/2010/main" val="17587330"/>
              </p:ext>
            </p:extLst>
          </p:nvPr>
        </p:nvGraphicFramePr>
        <p:xfrm>
          <a:off x="263633" y="1827285"/>
          <a:ext cx="2867577" cy="2179359"/>
        </p:xfrm>
        <a:graphic>
          <a:graphicData uri="http://schemas.openxmlformats.org/presentationml/2006/ole">
            <mc:AlternateContent xmlns:mc="http://schemas.openxmlformats.org/markup-compatibility/2006">
              <mc:Choice xmlns:v="urn:schemas-microsoft-com:vml" Requires="v">
                <p:oleObj name="Bitmap Image" r:id="rId6" imgW="4780952" imgH="2238687" progId="Paint.Picture">
                  <p:embed/>
                </p:oleObj>
              </mc:Choice>
              <mc:Fallback>
                <p:oleObj name="Bitmap Image" r:id="rId6" imgW="4780952" imgH="2238687" progId="Paint.Picture">
                  <p:embed/>
                  <p:pic>
                    <p:nvPicPr>
                      <p:cNvPr id="14" name="Object 13">
                        <a:extLst>
                          <a:ext uri="{FF2B5EF4-FFF2-40B4-BE49-F238E27FC236}">
                            <a16:creationId xmlns:a16="http://schemas.microsoft.com/office/drawing/2014/main" id="{50EA2C9C-7BFD-4171-B11C-EDED4668AE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404" r="40239" b="6383"/>
                      <a:stretch>
                        <a:fillRect/>
                      </a:stretch>
                    </p:blipFill>
                    <p:spPr bwMode="auto">
                      <a:xfrm>
                        <a:off x="263633" y="1827285"/>
                        <a:ext cx="2867577" cy="2179359"/>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B2084FD5-DE3C-45FF-93A8-7D4571FA44DC}"/>
              </a:ext>
            </a:extLst>
          </p:cNvPr>
          <p:cNvGraphicFramePr>
            <a:graphicFrameLocks noChangeAspect="1"/>
          </p:cNvGraphicFramePr>
          <p:nvPr>
            <p:extLst>
              <p:ext uri="{D42A27DB-BD31-4B8C-83A1-F6EECF244321}">
                <p14:modId xmlns:p14="http://schemas.microsoft.com/office/powerpoint/2010/main" val="558317658"/>
              </p:ext>
            </p:extLst>
          </p:nvPr>
        </p:nvGraphicFramePr>
        <p:xfrm>
          <a:off x="323311" y="5165336"/>
          <a:ext cx="3297237" cy="844550"/>
        </p:xfrm>
        <a:graphic>
          <a:graphicData uri="http://schemas.openxmlformats.org/presentationml/2006/ole">
            <mc:AlternateContent xmlns:mc="http://schemas.openxmlformats.org/markup-compatibility/2006">
              <mc:Choice xmlns:v="urn:schemas-microsoft-com:vml" Requires="v">
                <p:oleObj name="Equation" r:id="rId8" imgW="2590560" imgH="660240" progId="Equation.DSMT4">
                  <p:embed/>
                </p:oleObj>
              </mc:Choice>
              <mc:Fallback>
                <p:oleObj name="Equation" r:id="rId8" imgW="2590560" imgH="660240" progId="Equation.DSMT4">
                  <p:embed/>
                  <p:pic>
                    <p:nvPicPr>
                      <p:cNvPr id="17" name="Object 16">
                        <a:extLst>
                          <a:ext uri="{FF2B5EF4-FFF2-40B4-BE49-F238E27FC236}">
                            <a16:creationId xmlns:a16="http://schemas.microsoft.com/office/drawing/2014/main" id="{B2084FD5-DE3C-45FF-93A8-7D4571FA44DC}"/>
                          </a:ext>
                        </a:extLst>
                      </p:cNvPr>
                      <p:cNvPicPr>
                        <a:picLocks noChangeAspect="1" noChangeArrowheads="1"/>
                      </p:cNvPicPr>
                      <p:nvPr/>
                    </p:nvPicPr>
                    <p:blipFill>
                      <a:blip r:embed="rId9"/>
                      <a:srcRect/>
                      <a:stretch>
                        <a:fillRect/>
                      </a:stretch>
                    </p:blipFill>
                    <p:spPr bwMode="auto">
                      <a:xfrm>
                        <a:off x="323311" y="5165336"/>
                        <a:ext cx="3297237" cy="844550"/>
                      </a:xfrm>
                      <a:prstGeom prst="rect">
                        <a:avLst/>
                      </a:prstGeom>
                      <a:noFill/>
                    </p:spPr>
                  </p:pic>
                </p:oleObj>
              </mc:Fallback>
            </mc:AlternateContent>
          </a:graphicData>
        </a:graphic>
      </p:graphicFrame>
      <p:pic>
        <p:nvPicPr>
          <p:cNvPr id="4" name="Picture 3">
            <a:extLst>
              <a:ext uri="{FF2B5EF4-FFF2-40B4-BE49-F238E27FC236}">
                <a16:creationId xmlns:a16="http://schemas.microsoft.com/office/drawing/2014/main" id="{3E4987AB-D48F-48A8-9E5A-4DCDCE219606}"/>
              </a:ext>
            </a:extLst>
          </p:cNvPr>
          <p:cNvPicPr>
            <a:picLocks noChangeAspect="1"/>
          </p:cNvPicPr>
          <p:nvPr/>
        </p:nvPicPr>
        <p:blipFill>
          <a:blip r:embed="rId10"/>
          <a:stretch>
            <a:fillRect/>
          </a:stretch>
        </p:blipFill>
        <p:spPr>
          <a:xfrm>
            <a:off x="9736696" y="5165336"/>
            <a:ext cx="1925475" cy="1552387"/>
          </a:xfrm>
          <a:prstGeom prst="rect">
            <a:avLst/>
          </a:prstGeom>
        </p:spPr>
      </p:pic>
      <p:pic>
        <p:nvPicPr>
          <p:cNvPr id="10" name="Picture 9" descr="Chart, surface chart&#10;&#10;Description automatically generated">
            <a:extLst>
              <a:ext uri="{FF2B5EF4-FFF2-40B4-BE49-F238E27FC236}">
                <a16:creationId xmlns:a16="http://schemas.microsoft.com/office/drawing/2014/main" id="{4F52DE85-4516-EC03-D06A-51BEC74ADF83}"/>
              </a:ext>
            </a:extLst>
          </p:cNvPr>
          <p:cNvPicPr>
            <a:picLocks noChangeAspect="1"/>
          </p:cNvPicPr>
          <p:nvPr/>
        </p:nvPicPr>
        <p:blipFill>
          <a:blip r:embed="rId11"/>
          <a:stretch>
            <a:fillRect/>
          </a:stretch>
        </p:blipFill>
        <p:spPr>
          <a:xfrm>
            <a:off x="7018908" y="5125841"/>
            <a:ext cx="2137488" cy="1700742"/>
          </a:xfrm>
          <a:prstGeom prst="rect">
            <a:avLst/>
          </a:prstGeom>
        </p:spPr>
      </p:pic>
    </p:spTree>
    <p:extLst>
      <p:ext uri="{BB962C8B-B14F-4D97-AF65-F5344CB8AC3E}">
        <p14:creationId xmlns:p14="http://schemas.microsoft.com/office/powerpoint/2010/main" val="39545033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916920" y="152965"/>
            <a:ext cx="7283710" cy="584775"/>
          </a:xfrm>
          <a:prstGeom prst="rect">
            <a:avLst/>
          </a:prstGeom>
          <a:noFill/>
        </p:spPr>
        <p:txBody>
          <a:bodyPr wrap="square" rtlCol="0">
            <a:spAutoFit/>
          </a:bodyPr>
          <a:lstStyle/>
          <a:p>
            <a:r>
              <a:rPr lang="en-US" sz="3200" b="1" u="sng"/>
              <a:t>N coupled harmonic oscillators on lattice</a:t>
            </a:r>
            <a:endParaRPr lang="en-US" b="1" u="sng"/>
          </a:p>
        </p:txBody>
      </p:sp>
      <p:sp>
        <p:nvSpPr>
          <p:cNvPr id="8" name="TextBox 7">
            <a:extLst>
              <a:ext uri="{FF2B5EF4-FFF2-40B4-BE49-F238E27FC236}">
                <a16:creationId xmlns:a16="http://schemas.microsoft.com/office/drawing/2014/main" id="{FF9F85B5-1369-4427-BADF-D244627CACB1}"/>
              </a:ext>
            </a:extLst>
          </p:cNvPr>
          <p:cNvSpPr txBox="1"/>
          <p:nvPr/>
        </p:nvSpPr>
        <p:spPr>
          <a:xfrm>
            <a:off x="543716" y="1117781"/>
            <a:ext cx="8737935" cy="338554"/>
          </a:xfrm>
          <a:prstGeom prst="rect">
            <a:avLst/>
          </a:prstGeom>
          <a:noFill/>
        </p:spPr>
        <p:txBody>
          <a:bodyPr wrap="square" rtlCol="0">
            <a:spAutoFit/>
          </a:bodyPr>
          <a:lstStyle/>
          <a:p>
            <a:r>
              <a:rPr lang="en-US" sz="1600"/>
              <a:t>A little on the K-matrix…So if V is the N-body potential energy between the oscillators, then K is:</a:t>
            </a:r>
          </a:p>
        </p:txBody>
      </p:sp>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48">
            <a:extLst>
              <a:ext uri="{FF2B5EF4-FFF2-40B4-BE49-F238E27FC236}">
                <a16:creationId xmlns:a16="http://schemas.microsoft.com/office/drawing/2014/main" id="{0A12D977-954C-49F8-A3D4-7BA494634122}"/>
              </a:ext>
            </a:extLst>
          </p:cNvPr>
          <p:cNvSpPr>
            <a:spLocks noChangeArrowheads="1"/>
          </p:cNvSpPr>
          <p:nvPr/>
        </p:nvSpPr>
        <p:spPr bwMode="auto">
          <a:xfrm>
            <a:off x="7393022" y="35325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F6E0853B-F030-1EFF-EE00-63219541C5BA}"/>
              </a:ext>
            </a:extLst>
          </p:cNvPr>
          <p:cNvGraphicFramePr>
            <a:graphicFrameLocks noChangeAspect="1"/>
          </p:cNvGraphicFramePr>
          <p:nvPr>
            <p:extLst>
              <p:ext uri="{D42A27DB-BD31-4B8C-83A1-F6EECF244321}">
                <p14:modId xmlns:p14="http://schemas.microsoft.com/office/powerpoint/2010/main" val="567003883"/>
              </p:ext>
            </p:extLst>
          </p:nvPr>
        </p:nvGraphicFramePr>
        <p:xfrm>
          <a:off x="8876531" y="901469"/>
          <a:ext cx="2942763" cy="864391"/>
        </p:xfrm>
        <a:graphic>
          <a:graphicData uri="http://schemas.openxmlformats.org/presentationml/2006/ole">
            <mc:AlternateContent xmlns:mc="http://schemas.openxmlformats.org/markup-compatibility/2006">
              <mc:Choice xmlns:v="urn:schemas-microsoft-com:vml" Requires="v">
                <p:oleObj name="Equation" r:id="rId2" imgW="1951736" imgH="572500" progId="Equation.DSMT4">
                  <p:embed/>
                </p:oleObj>
              </mc:Choice>
              <mc:Fallback>
                <p:oleObj name="Equation" r:id="rId2" imgW="1951736" imgH="572500" progId="Equation.DSMT4">
                  <p:embed/>
                  <p:pic>
                    <p:nvPicPr>
                      <p:cNvPr id="0" name=""/>
                      <p:cNvPicPr/>
                      <p:nvPr/>
                    </p:nvPicPr>
                    <p:blipFill>
                      <a:blip r:embed="rId3"/>
                      <a:stretch>
                        <a:fillRect/>
                      </a:stretch>
                    </p:blipFill>
                    <p:spPr>
                      <a:xfrm>
                        <a:off x="8876531" y="901469"/>
                        <a:ext cx="2942763" cy="864391"/>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E07D2616-7F5C-B505-6022-1FF31F372938}"/>
              </a:ext>
            </a:extLst>
          </p:cNvPr>
          <p:cNvGraphicFramePr>
            <a:graphicFrameLocks noChangeAspect="1"/>
          </p:cNvGraphicFramePr>
          <p:nvPr>
            <p:extLst>
              <p:ext uri="{D42A27DB-BD31-4B8C-83A1-F6EECF244321}">
                <p14:modId xmlns:p14="http://schemas.microsoft.com/office/powerpoint/2010/main" val="1016177199"/>
              </p:ext>
            </p:extLst>
          </p:nvPr>
        </p:nvGraphicFramePr>
        <p:xfrm>
          <a:off x="5558578" y="1603821"/>
          <a:ext cx="2497137" cy="357188"/>
        </p:xfrm>
        <a:graphic>
          <a:graphicData uri="http://schemas.openxmlformats.org/presentationml/2006/ole">
            <mc:AlternateContent xmlns:mc="http://schemas.openxmlformats.org/markup-compatibility/2006">
              <mc:Choice xmlns:v="urn:schemas-microsoft-com:vml" Requires="v">
                <p:oleObj name="Equation" r:id="rId4" imgW="1688760" imgH="241200" progId="Equation.DSMT4">
                  <p:embed/>
                </p:oleObj>
              </mc:Choice>
              <mc:Fallback>
                <p:oleObj name="Equation" r:id="rId4" imgW="1688760" imgH="241200" progId="Equation.DSMT4">
                  <p:embed/>
                  <p:pic>
                    <p:nvPicPr>
                      <p:cNvPr id="0" name=""/>
                      <p:cNvPicPr/>
                      <p:nvPr/>
                    </p:nvPicPr>
                    <p:blipFill>
                      <a:blip r:embed="rId5"/>
                      <a:stretch>
                        <a:fillRect/>
                      </a:stretch>
                    </p:blipFill>
                    <p:spPr>
                      <a:xfrm>
                        <a:off x="5558578" y="1603821"/>
                        <a:ext cx="2497137" cy="35718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2BEE00F0-4D63-D337-612E-F4E760E545D2}"/>
              </a:ext>
            </a:extLst>
          </p:cNvPr>
          <p:cNvSpPr txBox="1"/>
          <p:nvPr/>
        </p:nvSpPr>
        <p:spPr>
          <a:xfrm>
            <a:off x="543716" y="1633560"/>
            <a:ext cx="5091089" cy="338554"/>
          </a:xfrm>
          <a:prstGeom prst="rect">
            <a:avLst/>
          </a:prstGeom>
          <a:noFill/>
        </p:spPr>
        <p:txBody>
          <a:bodyPr wrap="square" rtlCol="0">
            <a:spAutoFit/>
          </a:bodyPr>
          <a:lstStyle/>
          <a:p>
            <a:r>
              <a:rPr lang="en-US" sz="1600"/>
              <a:t>Due to equality of cross-partials, it’s symmetric in </a:t>
            </a:r>
            <a:r>
              <a:rPr lang="el-GR" sz="1600">
                <a:latin typeface="Calibri" panose="020F0502020204030204" pitchFamily="34" charset="0"/>
                <a:cs typeface="Calibri" panose="020F0502020204030204" pitchFamily="34" charset="0"/>
              </a:rPr>
              <a:t>α</a:t>
            </a:r>
            <a:r>
              <a:rPr lang="en-US" sz="1600">
                <a:latin typeface="Calibri" panose="020F0502020204030204" pitchFamily="34" charset="0"/>
                <a:cs typeface="Calibri" panose="020F0502020204030204" pitchFamily="34" charset="0"/>
              </a:rPr>
              <a:t>, </a:t>
            </a:r>
            <a:r>
              <a:rPr lang="el-GR" sz="1600">
                <a:latin typeface="Calibri" panose="020F0502020204030204" pitchFamily="34" charset="0"/>
                <a:cs typeface="Calibri" panose="020F0502020204030204" pitchFamily="34" charset="0"/>
              </a:rPr>
              <a:t>β</a:t>
            </a:r>
            <a:r>
              <a:rPr lang="en-US" sz="1600">
                <a:latin typeface="Calibri" panose="020F0502020204030204" pitchFamily="34" charset="0"/>
                <a:cs typeface="Calibri" panose="020F0502020204030204" pitchFamily="34" charset="0"/>
              </a:rPr>
              <a:t>.  </a:t>
            </a:r>
            <a:endParaRPr lang="en-US" sz="1600"/>
          </a:p>
        </p:txBody>
      </p:sp>
      <p:graphicFrame>
        <p:nvGraphicFramePr>
          <p:cNvPr id="21" name="Object 20">
            <a:extLst>
              <a:ext uri="{FF2B5EF4-FFF2-40B4-BE49-F238E27FC236}">
                <a16:creationId xmlns:a16="http://schemas.microsoft.com/office/drawing/2014/main" id="{54DF8FAE-D9C8-09F9-CD22-457ECD08E755}"/>
              </a:ext>
            </a:extLst>
          </p:cNvPr>
          <p:cNvGraphicFramePr>
            <a:graphicFrameLocks noChangeAspect="1"/>
          </p:cNvGraphicFramePr>
          <p:nvPr>
            <p:extLst>
              <p:ext uri="{D42A27DB-BD31-4B8C-83A1-F6EECF244321}">
                <p14:modId xmlns:p14="http://schemas.microsoft.com/office/powerpoint/2010/main" val="3558380275"/>
              </p:ext>
            </p:extLst>
          </p:nvPr>
        </p:nvGraphicFramePr>
        <p:xfrm>
          <a:off x="6236593" y="2150896"/>
          <a:ext cx="2616302" cy="380126"/>
        </p:xfrm>
        <a:graphic>
          <a:graphicData uri="http://schemas.openxmlformats.org/presentationml/2006/ole">
            <mc:AlternateContent xmlns:mc="http://schemas.openxmlformats.org/markup-compatibility/2006">
              <mc:Choice xmlns:v="urn:schemas-microsoft-com:vml" Requires="v">
                <p:oleObj name="Equation" r:id="rId6" imgW="1770740" imgH="257409" progId="Equation.DSMT4">
                  <p:embed/>
                </p:oleObj>
              </mc:Choice>
              <mc:Fallback>
                <p:oleObj name="Equation" r:id="rId6" imgW="1770740" imgH="257409" progId="Equation.DSMT4">
                  <p:embed/>
                  <p:pic>
                    <p:nvPicPr>
                      <p:cNvPr id="7" name="Object 6">
                        <a:extLst>
                          <a:ext uri="{FF2B5EF4-FFF2-40B4-BE49-F238E27FC236}">
                            <a16:creationId xmlns:a16="http://schemas.microsoft.com/office/drawing/2014/main" id="{E07D2616-7F5C-B505-6022-1FF31F372938}"/>
                          </a:ext>
                        </a:extLst>
                      </p:cNvPr>
                      <p:cNvPicPr/>
                      <p:nvPr/>
                    </p:nvPicPr>
                    <p:blipFill>
                      <a:blip r:embed="rId7"/>
                      <a:stretch>
                        <a:fillRect/>
                      </a:stretch>
                    </p:blipFill>
                    <p:spPr>
                      <a:xfrm>
                        <a:off x="6236593" y="2150896"/>
                        <a:ext cx="2616302" cy="380126"/>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B9059801-018D-E6B4-D88A-B481E381EEB2}"/>
              </a:ext>
            </a:extLst>
          </p:cNvPr>
          <p:cNvSpPr txBox="1"/>
          <p:nvPr/>
        </p:nvSpPr>
        <p:spPr>
          <a:xfrm>
            <a:off x="543716" y="2171682"/>
            <a:ext cx="5586009" cy="338554"/>
          </a:xfrm>
          <a:prstGeom prst="rect">
            <a:avLst/>
          </a:prstGeom>
          <a:noFill/>
        </p:spPr>
        <p:txBody>
          <a:bodyPr wrap="square" rtlCol="0">
            <a:spAutoFit/>
          </a:bodyPr>
          <a:lstStyle/>
          <a:p>
            <a:r>
              <a:rPr lang="en-US" sz="1600"/>
              <a:t>Due to periodicity, it’s only a function of difference of positions:</a:t>
            </a:r>
          </a:p>
        </p:txBody>
      </p:sp>
      <p:graphicFrame>
        <p:nvGraphicFramePr>
          <p:cNvPr id="28" name="Object 27">
            <a:extLst>
              <a:ext uri="{FF2B5EF4-FFF2-40B4-BE49-F238E27FC236}">
                <a16:creationId xmlns:a16="http://schemas.microsoft.com/office/drawing/2014/main" id="{10492BFE-8147-84A5-79E6-EB0DC2624720}"/>
              </a:ext>
            </a:extLst>
          </p:cNvPr>
          <p:cNvGraphicFramePr>
            <a:graphicFrameLocks noChangeAspect="1"/>
          </p:cNvGraphicFramePr>
          <p:nvPr>
            <p:extLst>
              <p:ext uri="{D42A27DB-BD31-4B8C-83A1-F6EECF244321}">
                <p14:modId xmlns:p14="http://schemas.microsoft.com/office/powerpoint/2010/main" val="3866314490"/>
              </p:ext>
            </p:extLst>
          </p:nvPr>
        </p:nvGraphicFramePr>
        <p:xfrm>
          <a:off x="6613138" y="2806497"/>
          <a:ext cx="2703513" cy="414337"/>
        </p:xfrm>
        <a:graphic>
          <a:graphicData uri="http://schemas.openxmlformats.org/presentationml/2006/ole">
            <mc:AlternateContent xmlns:mc="http://schemas.openxmlformats.org/markup-compatibility/2006">
              <mc:Choice xmlns:v="urn:schemas-microsoft-com:vml" Requires="v">
                <p:oleObj name="Equation" r:id="rId8" imgW="1828800" imgH="279360" progId="Equation.DSMT4">
                  <p:embed/>
                </p:oleObj>
              </mc:Choice>
              <mc:Fallback>
                <p:oleObj name="Equation" r:id="rId8" imgW="1828800" imgH="279360" progId="Equation.DSMT4">
                  <p:embed/>
                  <p:pic>
                    <p:nvPicPr>
                      <p:cNvPr id="21" name="Object 20">
                        <a:extLst>
                          <a:ext uri="{FF2B5EF4-FFF2-40B4-BE49-F238E27FC236}">
                            <a16:creationId xmlns:a16="http://schemas.microsoft.com/office/drawing/2014/main" id="{54DF8FAE-D9C8-09F9-CD22-457ECD08E755}"/>
                          </a:ext>
                        </a:extLst>
                      </p:cNvPr>
                      <p:cNvPicPr/>
                      <p:nvPr/>
                    </p:nvPicPr>
                    <p:blipFill>
                      <a:blip r:embed="rId9"/>
                      <a:stretch>
                        <a:fillRect/>
                      </a:stretch>
                    </p:blipFill>
                    <p:spPr>
                      <a:xfrm>
                        <a:off x="6613138" y="2806497"/>
                        <a:ext cx="2703513" cy="414337"/>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7BD0B079-FD20-8B77-BF13-3D0725DCEC19}"/>
              </a:ext>
            </a:extLst>
          </p:cNvPr>
          <p:cNvSpPr txBox="1"/>
          <p:nvPr/>
        </p:nvSpPr>
        <p:spPr>
          <a:xfrm>
            <a:off x="543716" y="2744097"/>
            <a:ext cx="6069422" cy="584775"/>
          </a:xfrm>
          <a:prstGeom prst="rect">
            <a:avLst/>
          </a:prstGeom>
          <a:noFill/>
        </p:spPr>
        <p:txBody>
          <a:bodyPr wrap="square" rtlCol="0">
            <a:spAutoFit/>
          </a:bodyPr>
          <a:lstStyle/>
          <a:p>
            <a:r>
              <a:rPr lang="en-US" sz="1600"/>
              <a:t>Due to inversion/parity symmetry (every crystal has inversion center), it’s only a function of magnitude of difference of positions.</a:t>
            </a:r>
          </a:p>
        </p:txBody>
      </p:sp>
      <p:graphicFrame>
        <p:nvGraphicFramePr>
          <p:cNvPr id="12" name="Object 11">
            <a:extLst>
              <a:ext uri="{FF2B5EF4-FFF2-40B4-BE49-F238E27FC236}">
                <a16:creationId xmlns:a16="http://schemas.microsoft.com/office/drawing/2014/main" id="{C8885B6D-2C40-ED47-9521-8EA8C977EDF9}"/>
              </a:ext>
            </a:extLst>
          </p:cNvPr>
          <p:cNvGraphicFramePr>
            <a:graphicFrameLocks noChangeAspect="1"/>
          </p:cNvGraphicFramePr>
          <p:nvPr>
            <p:extLst>
              <p:ext uri="{D42A27DB-BD31-4B8C-83A1-F6EECF244321}">
                <p14:modId xmlns:p14="http://schemas.microsoft.com/office/powerpoint/2010/main" val="1492360045"/>
              </p:ext>
            </p:extLst>
          </p:nvPr>
        </p:nvGraphicFramePr>
        <p:xfrm>
          <a:off x="6934862" y="3511964"/>
          <a:ext cx="1348428" cy="471950"/>
        </p:xfrm>
        <a:graphic>
          <a:graphicData uri="http://schemas.openxmlformats.org/presentationml/2006/ole">
            <mc:AlternateContent xmlns:mc="http://schemas.openxmlformats.org/markup-compatibility/2006">
              <mc:Choice xmlns:v="urn:schemas-microsoft-com:vml" Requires="v">
                <p:oleObj name="Equation" r:id="rId10" imgW="952119" imgH="333838" progId="Equation.DSMT4">
                  <p:embed/>
                </p:oleObj>
              </mc:Choice>
              <mc:Fallback>
                <p:oleObj name="Equation" r:id="rId10" imgW="952119" imgH="333838" progId="Equation.DSMT4">
                  <p:embed/>
                  <p:pic>
                    <p:nvPicPr>
                      <p:cNvPr id="0" name=""/>
                      <p:cNvPicPr/>
                      <p:nvPr/>
                    </p:nvPicPr>
                    <p:blipFill>
                      <a:blip r:embed="rId11"/>
                      <a:stretch>
                        <a:fillRect/>
                      </a:stretch>
                    </p:blipFill>
                    <p:spPr>
                      <a:xfrm>
                        <a:off x="6934862" y="3511964"/>
                        <a:ext cx="1348428" cy="471950"/>
                      </a:xfrm>
                      <a:prstGeom prst="rect">
                        <a:avLst/>
                      </a:prstGeom>
                    </p:spPr>
                  </p:pic>
                </p:oleObj>
              </mc:Fallback>
            </mc:AlternateContent>
          </a:graphicData>
        </a:graphic>
      </p:graphicFrame>
      <p:sp>
        <p:nvSpPr>
          <p:cNvPr id="31" name="TextBox 30">
            <a:extLst>
              <a:ext uri="{FF2B5EF4-FFF2-40B4-BE49-F238E27FC236}">
                <a16:creationId xmlns:a16="http://schemas.microsoft.com/office/drawing/2014/main" id="{362C5793-0AAE-E396-DAD6-67359F304928}"/>
              </a:ext>
            </a:extLst>
          </p:cNvPr>
          <p:cNvSpPr txBox="1"/>
          <p:nvPr/>
        </p:nvSpPr>
        <p:spPr>
          <a:xfrm>
            <a:off x="543716" y="3496310"/>
            <a:ext cx="6069422" cy="338554"/>
          </a:xfrm>
          <a:prstGeom prst="rect">
            <a:avLst/>
          </a:prstGeom>
          <a:noFill/>
        </p:spPr>
        <p:txBody>
          <a:bodyPr wrap="square" rtlCol="0">
            <a:spAutoFit/>
          </a:bodyPr>
          <a:lstStyle/>
          <a:p>
            <a:r>
              <a:rPr lang="en-US" sz="1600"/>
              <a:t>Due to translational symmetry, sum over all position arguments is zero:</a:t>
            </a:r>
          </a:p>
        </p:txBody>
      </p:sp>
      <p:graphicFrame>
        <p:nvGraphicFramePr>
          <p:cNvPr id="15" name="Object 14">
            <a:extLst>
              <a:ext uri="{FF2B5EF4-FFF2-40B4-BE49-F238E27FC236}">
                <a16:creationId xmlns:a16="http://schemas.microsoft.com/office/drawing/2014/main" id="{0644B948-DD47-234C-5383-438796D47812}"/>
              </a:ext>
            </a:extLst>
          </p:cNvPr>
          <p:cNvGraphicFramePr>
            <a:graphicFrameLocks noChangeAspect="1"/>
          </p:cNvGraphicFramePr>
          <p:nvPr>
            <p:extLst>
              <p:ext uri="{D42A27DB-BD31-4B8C-83A1-F6EECF244321}">
                <p14:modId xmlns:p14="http://schemas.microsoft.com/office/powerpoint/2010/main" val="3563995043"/>
              </p:ext>
            </p:extLst>
          </p:nvPr>
        </p:nvGraphicFramePr>
        <p:xfrm>
          <a:off x="3336720" y="3964565"/>
          <a:ext cx="2366809" cy="619637"/>
        </p:xfrm>
        <a:graphic>
          <a:graphicData uri="http://schemas.openxmlformats.org/presentationml/2006/ole">
            <mc:AlternateContent xmlns:mc="http://schemas.openxmlformats.org/markup-compatibility/2006">
              <mc:Choice xmlns:v="urn:schemas-microsoft-com:vml" Requires="v">
                <p:oleObj name="Equation" r:id="rId12" imgW="1701720" imgH="444240" progId="Equation.DSMT4">
                  <p:embed/>
                </p:oleObj>
              </mc:Choice>
              <mc:Fallback>
                <p:oleObj name="Equation" r:id="rId12" imgW="1701720" imgH="444240" progId="Equation.DSMT4">
                  <p:embed/>
                  <p:pic>
                    <p:nvPicPr>
                      <p:cNvPr id="0" name=""/>
                      <p:cNvPicPr/>
                      <p:nvPr/>
                    </p:nvPicPr>
                    <p:blipFill>
                      <a:blip r:embed="rId13"/>
                      <a:stretch>
                        <a:fillRect/>
                      </a:stretch>
                    </p:blipFill>
                    <p:spPr>
                      <a:xfrm>
                        <a:off x="3336720" y="3964565"/>
                        <a:ext cx="2366809" cy="619637"/>
                      </a:xfrm>
                      <a:prstGeom prst="rect">
                        <a:avLst/>
                      </a:prstGeom>
                    </p:spPr>
                  </p:pic>
                </p:oleObj>
              </mc:Fallback>
            </mc:AlternateContent>
          </a:graphicData>
        </a:graphic>
      </p:graphicFrame>
      <p:sp>
        <p:nvSpPr>
          <p:cNvPr id="32" name="TextBox 31">
            <a:extLst>
              <a:ext uri="{FF2B5EF4-FFF2-40B4-BE49-F238E27FC236}">
                <a16:creationId xmlns:a16="http://schemas.microsoft.com/office/drawing/2014/main" id="{BB2C071F-1B3D-BEE7-50E2-87F156B96AF0}"/>
              </a:ext>
            </a:extLst>
          </p:cNvPr>
          <p:cNvSpPr txBox="1"/>
          <p:nvPr/>
        </p:nvSpPr>
        <p:spPr>
          <a:xfrm>
            <a:off x="543716" y="4075611"/>
            <a:ext cx="2726454" cy="338554"/>
          </a:xfrm>
          <a:prstGeom prst="rect">
            <a:avLst/>
          </a:prstGeom>
          <a:noFill/>
        </p:spPr>
        <p:txBody>
          <a:bodyPr wrap="square" rtlCol="0">
            <a:spAutoFit/>
          </a:bodyPr>
          <a:lstStyle/>
          <a:p>
            <a:r>
              <a:rPr lang="en-US" sz="1600"/>
              <a:t>Can define Fourier transform.  </a:t>
            </a:r>
          </a:p>
        </p:txBody>
      </p:sp>
      <p:sp>
        <p:nvSpPr>
          <p:cNvPr id="16" name="TextBox 15">
            <a:extLst>
              <a:ext uri="{FF2B5EF4-FFF2-40B4-BE49-F238E27FC236}">
                <a16:creationId xmlns:a16="http://schemas.microsoft.com/office/drawing/2014/main" id="{19E12A55-94A5-3876-A850-5923DA25375A}"/>
              </a:ext>
            </a:extLst>
          </p:cNvPr>
          <p:cNvSpPr txBox="1"/>
          <p:nvPr/>
        </p:nvSpPr>
        <p:spPr>
          <a:xfrm>
            <a:off x="543716" y="4646217"/>
            <a:ext cx="6378395" cy="338554"/>
          </a:xfrm>
          <a:prstGeom prst="rect">
            <a:avLst/>
          </a:prstGeom>
          <a:noFill/>
        </p:spPr>
        <p:txBody>
          <a:bodyPr wrap="square" rtlCol="0">
            <a:spAutoFit/>
          </a:bodyPr>
          <a:lstStyle/>
          <a:p>
            <a:r>
              <a:rPr lang="en-US" sz="1600"/>
              <a:t>Above properties show this is symmetric and real matrix, and can write as:</a:t>
            </a:r>
          </a:p>
        </p:txBody>
      </p:sp>
      <p:graphicFrame>
        <p:nvGraphicFramePr>
          <p:cNvPr id="18" name="Object 17">
            <a:extLst>
              <a:ext uri="{FF2B5EF4-FFF2-40B4-BE49-F238E27FC236}">
                <a16:creationId xmlns:a16="http://schemas.microsoft.com/office/drawing/2014/main" id="{48DF331D-5E1C-9103-4278-E4940C123879}"/>
              </a:ext>
            </a:extLst>
          </p:cNvPr>
          <p:cNvGraphicFramePr>
            <a:graphicFrameLocks noChangeAspect="1"/>
          </p:cNvGraphicFramePr>
          <p:nvPr>
            <p:extLst>
              <p:ext uri="{D42A27DB-BD31-4B8C-83A1-F6EECF244321}">
                <p14:modId xmlns:p14="http://schemas.microsoft.com/office/powerpoint/2010/main" val="3392244462"/>
              </p:ext>
            </p:extLst>
          </p:nvPr>
        </p:nvGraphicFramePr>
        <p:xfrm>
          <a:off x="6959037" y="4543882"/>
          <a:ext cx="3262313" cy="555625"/>
        </p:xfrm>
        <a:graphic>
          <a:graphicData uri="http://schemas.openxmlformats.org/presentationml/2006/ole">
            <mc:AlternateContent xmlns:mc="http://schemas.openxmlformats.org/markup-compatibility/2006">
              <mc:Choice xmlns:v="urn:schemas-microsoft-com:vml" Requires="v">
                <p:oleObj name="Equation" r:id="rId14" imgW="2539800" imgH="431640" progId="Equation.DSMT4">
                  <p:embed/>
                </p:oleObj>
              </mc:Choice>
              <mc:Fallback>
                <p:oleObj name="Equation" r:id="rId14" imgW="2539800" imgH="431640" progId="Equation.DSMT4">
                  <p:embed/>
                  <p:pic>
                    <p:nvPicPr>
                      <p:cNvPr id="0" name=""/>
                      <p:cNvPicPr/>
                      <p:nvPr/>
                    </p:nvPicPr>
                    <p:blipFill>
                      <a:blip r:embed="rId15"/>
                      <a:stretch>
                        <a:fillRect/>
                      </a:stretch>
                    </p:blipFill>
                    <p:spPr>
                      <a:xfrm>
                        <a:off x="6959037" y="4543882"/>
                        <a:ext cx="3262313" cy="555625"/>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5563A360-3DF0-1169-B871-829F256089C5}"/>
              </a:ext>
            </a:extLst>
          </p:cNvPr>
          <p:cNvSpPr txBox="1"/>
          <p:nvPr/>
        </p:nvSpPr>
        <p:spPr>
          <a:xfrm>
            <a:off x="555751" y="5250905"/>
            <a:ext cx="3436146" cy="338554"/>
          </a:xfrm>
          <a:prstGeom prst="rect">
            <a:avLst/>
          </a:prstGeom>
          <a:noFill/>
        </p:spPr>
        <p:txBody>
          <a:bodyPr wrap="square" rtlCol="0">
            <a:spAutoFit/>
          </a:bodyPr>
          <a:lstStyle/>
          <a:p>
            <a:r>
              <a:rPr lang="en-US" sz="1600"/>
              <a:t>If V is the sum of pair-wise potentials: </a:t>
            </a:r>
          </a:p>
        </p:txBody>
      </p:sp>
      <p:graphicFrame>
        <p:nvGraphicFramePr>
          <p:cNvPr id="19" name="Object 18">
            <a:extLst>
              <a:ext uri="{FF2B5EF4-FFF2-40B4-BE49-F238E27FC236}">
                <a16:creationId xmlns:a16="http://schemas.microsoft.com/office/drawing/2014/main" id="{22891750-D5DC-8501-7FD0-29637AB65045}"/>
              </a:ext>
            </a:extLst>
          </p:cNvPr>
          <p:cNvGraphicFramePr>
            <a:graphicFrameLocks noChangeAspect="1"/>
          </p:cNvGraphicFramePr>
          <p:nvPr>
            <p:extLst>
              <p:ext uri="{D42A27DB-BD31-4B8C-83A1-F6EECF244321}">
                <p14:modId xmlns:p14="http://schemas.microsoft.com/office/powerpoint/2010/main" val="2308275373"/>
              </p:ext>
            </p:extLst>
          </p:nvPr>
        </p:nvGraphicFramePr>
        <p:xfrm>
          <a:off x="3959976" y="5180103"/>
          <a:ext cx="1733822" cy="622398"/>
        </p:xfrm>
        <a:graphic>
          <a:graphicData uri="http://schemas.openxmlformats.org/presentationml/2006/ole">
            <mc:AlternateContent xmlns:mc="http://schemas.openxmlformats.org/markup-compatibility/2006">
              <mc:Choice xmlns:v="urn:schemas-microsoft-com:vml" Requires="v">
                <p:oleObj name="Equation" r:id="rId16" imgW="1114044" imgH="400533" progId="Equation.DSMT4">
                  <p:embed/>
                </p:oleObj>
              </mc:Choice>
              <mc:Fallback>
                <p:oleObj name="Equation" r:id="rId16" imgW="1114044" imgH="400533" progId="Equation.DSMT4">
                  <p:embed/>
                  <p:pic>
                    <p:nvPicPr>
                      <p:cNvPr id="0" name=""/>
                      <p:cNvPicPr/>
                      <p:nvPr/>
                    </p:nvPicPr>
                    <p:blipFill>
                      <a:blip r:embed="rId17"/>
                      <a:stretch>
                        <a:fillRect/>
                      </a:stretch>
                    </p:blipFill>
                    <p:spPr>
                      <a:xfrm>
                        <a:off x="3959976" y="5180103"/>
                        <a:ext cx="1733822" cy="622398"/>
                      </a:xfrm>
                      <a:prstGeom prst="rect">
                        <a:avLst/>
                      </a:prstGeom>
                    </p:spPr>
                  </p:pic>
                </p:oleObj>
              </mc:Fallback>
            </mc:AlternateContent>
          </a:graphicData>
        </a:graphic>
      </p:graphicFrame>
      <p:sp>
        <p:nvSpPr>
          <p:cNvPr id="35" name="TextBox 34">
            <a:extLst>
              <a:ext uri="{FF2B5EF4-FFF2-40B4-BE49-F238E27FC236}">
                <a16:creationId xmlns:a16="http://schemas.microsoft.com/office/drawing/2014/main" id="{A670D1BE-A1BE-8D06-E4CB-78628CC00DFA}"/>
              </a:ext>
            </a:extLst>
          </p:cNvPr>
          <p:cNvSpPr txBox="1"/>
          <p:nvPr/>
        </p:nvSpPr>
        <p:spPr>
          <a:xfrm>
            <a:off x="555751" y="6098918"/>
            <a:ext cx="2443088" cy="338554"/>
          </a:xfrm>
          <a:prstGeom prst="rect">
            <a:avLst/>
          </a:prstGeom>
          <a:noFill/>
        </p:spPr>
        <p:txBody>
          <a:bodyPr wrap="square" rtlCol="0">
            <a:spAutoFit/>
          </a:bodyPr>
          <a:lstStyle/>
          <a:p>
            <a:r>
              <a:rPr lang="en-US" sz="1600"/>
              <a:t>Then we can write K(R) as:</a:t>
            </a:r>
          </a:p>
        </p:txBody>
      </p:sp>
      <p:graphicFrame>
        <p:nvGraphicFramePr>
          <p:cNvPr id="36" name="Object 35">
            <a:extLst>
              <a:ext uri="{FF2B5EF4-FFF2-40B4-BE49-F238E27FC236}">
                <a16:creationId xmlns:a16="http://schemas.microsoft.com/office/drawing/2014/main" id="{9E22A4C8-8A21-9BAE-ADA6-8D3A8E131554}"/>
              </a:ext>
            </a:extLst>
          </p:cNvPr>
          <p:cNvGraphicFramePr>
            <a:graphicFrameLocks noChangeAspect="1"/>
          </p:cNvGraphicFramePr>
          <p:nvPr>
            <p:extLst>
              <p:ext uri="{D42A27DB-BD31-4B8C-83A1-F6EECF244321}">
                <p14:modId xmlns:p14="http://schemas.microsoft.com/office/powerpoint/2010/main" val="3031936081"/>
              </p:ext>
            </p:extLst>
          </p:nvPr>
        </p:nvGraphicFramePr>
        <p:xfrm>
          <a:off x="3182883" y="5895926"/>
          <a:ext cx="7248525" cy="744537"/>
        </p:xfrm>
        <a:graphic>
          <a:graphicData uri="http://schemas.openxmlformats.org/presentationml/2006/ole">
            <mc:AlternateContent xmlns:mc="http://schemas.openxmlformats.org/markup-compatibility/2006">
              <mc:Choice xmlns:v="urn:schemas-microsoft-com:vml" Requires="v">
                <p:oleObj name="Equation" r:id="rId18" imgW="6184800" imgH="634680" progId="Equation.DSMT4">
                  <p:embed/>
                </p:oleObj>
              </mc:Choice>
              <mc:Fallback>
                <p:oleObj name="Equation" r:id="rId18" imgW="6184800" imgH="634680" progId="Equation.DSMT4">
                  <p:embed/>
                  <p:pic>
                    <p:nvPicPr>
                      <p:cNvPr id="0" name=""/>
                      <p:cNvPicPr/>
                      <p:nvPr/>
                    </p:nvPicPr>
                    <p:blipFill>
                      <a:blip r:embed="rId19"/>
                      <a:stretch>
                        <a:fillRect/>
                      </a:stretch>
                    </p:blipFill>
                    <p:spPr>
                      <a:xfrm>
                        <a:off x="3182883" y="5895926"/>
                        <a:ext cx="7248525" cy="744537"/>
                      </a:xfrm>
                      <a:prstGeom prst="rect">
                        <a:avLst/>
                      </a:prstGeom>
                    </p:spPr>
                  </p:pic>
                </p:oleObj>
              </mc:Fallback>
            </mc:AlternateContent>
          </a:graphicData>
        </a:graphic>
      </p:graphicFrame>
    </p:spTree>
    <p:extLst>
      <p:ext uri="{BB962C8B-B14F-4D97-AF65-F5344CB8AC3E}">
        <p14:creationId xmlns:p14="http://schemas.microsoft.com/office/powerpoint/2010/main" val="15105140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1546919" y="180037"/>
            <a:ext cx="9098162" cy="584775"/>
          </a:xfrm>
          <a:prstGeom prst="rect">
            <a:avLst/>
          </a:prstGeom>
          <a:noFill/>
        </p:spPr>
        <p:txBody>
          <a:bodyPr wrap="square" rtlCol="0">
            <a:spAutoFit/>
          </a:bodyPr>
          <a:lstStyle/>
          <a:p>
            <a:r>
              <a:rPr lang="en-US" sz="3200" b="1" u="sng"/>
              <a:t>N coupled harmonic oscillators on lattice with basis</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376568" y="1361411"/>
            <a:ext cx="1914348" cy="369332"/>
          </a:xfrm>
          <a:prstGeom prst="rect">
            <a:avLst/>
          </a:prstGeom>
          <a:noFill/>
        </p:spPr>
        <p:txBody>
          <a:bodyPr wrap="square" rtlCol="0">
            <a:spAutoFit/>
          </a:bodyPr>
          <a:lstStyle/>
          <a:p>
            <a:r>
              <a:rPr lang="en-US" b="1"/>
              <a:t>3D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376568" y="926142"/>
            <a:ext cx="10506486" cy="338554"/>
          </a:xfrm>
          <a:prstGeom prst="rect">
            <a:avLst/>
          </a:prstGeom>
          <a:noFill/>
        </p:spPr>
        <p:txBody>
          <a:bodyPr wrap="square" rtlCol="0">
            <a:spAutoFit/>
          </a:bodyPr>
          <a:lstStyle/>
          <a:p>
            <a:r>
              <a:rPr lang="en-US" sz="1600"/>
              <a:t>Assume we have pN oscillators coupled to each other on a lattice, where p is the number of oscillators in the basis. </a:t>
            </a:r>
          </a:p>
        </p:txBody>
      </p:sp>
      <p:sp>
        <p:nvSpPr>
          <p:cNvPr id="11" name="TextBox 10">
            <a:extLst>
              <a:ext uri="{FF2B5EF4-FFF2-40B4-BE49-F238E27FC236}">
                <a16:creationId xmlns:a16="http://schemas.microsoft.com/office/drawing/2014/main" id="{580B0AF4-B645-499C-A26D-9FAFE1404F24}"/>
              </a:ext>
            </a:extLst>
          </p:cNvPr>
          <p:cNvSpPr txBox="1"/>
          <p:nvPr/>
        </p:nvSpPr>
        <p:spPr>
          <a:xfrm>
            <a:off x="4015734" y="2581042"/>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extLst>
              <p:ext uri="{D42A27DB-BD31-4B8C-83A1-F6EECF244321}">
                <p14:modId xmlns:p14="http://schemas.microsoft.com/office/powerpoint/2010/main" val="1649146704"/>
              </p:ext>
            </p:extLst>
          </p:nvPr>
        </p:nvGraphicFramePr>
        <p:xfrm>
          <a:off x="6462662" y="2449736"/>
          <a:ext cx="2751137" cy="623888"/>
        </p:xfrm>
        <a:graphic>
          <a:graphicData uri="http://schemas.openxmlformats.org/presentationml/2006/ole">
            <mc:AlternateContent xmlns:mc="http://schemas.openxmlformats.org/markup-compatibility/2006">
              <mc:Choice xmlns:v="urn:schemas-microsoft-com:vml" Requires="v">
                <p:oleObj name="Equation" r:id="rId2" imgW="2044440" imgH="469800" progId="Equation.DSMT4">
                  <p:embed/>
                </p:oleObj>
              </mc:Choice>
              <mc:Fallback>
                <p:oleObj name="Equation" r:id="rId2" imgW="2044440" imgH="4698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3"/>
                      <a:srcRect/>
                      <a:stretch>
                        <a:fillRect/>
                      </a:stretch>
                    </p:blipFill>
                    <p:spPr bwMode="auto">
                      <a:xfrm>
                        <a:off x="6462662" y="2449736"/>
                        <a:ext cx="2751137" cy="623888"/>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217DE52A-2EF4-4239-8D46-BB8F926C63C7}"/>
              </a:ext>
            </a:extLst>
          </p:cNvPr>
          <p:cNvGraphicFramePr>
            <a:graphicFrameLocks noChangeAspect="1"/>
          </p:cNvGraphicFramePr>
          <p:nvPr>
            <p:extLst>
              <p:ext uri="{D42A27DB-BD31-4B8C-83A1-F6EECF244321}">
                <p14:modId xmlns:p14="http://schemas.microsoft.com/office/powerpoint/2010/main" val="3310174535"/>
              </p:ext>
            </p:extLst>
          </p:nvPr>
        </p:nvGraphicFramePr>
        <p:xfrm>
          <a:off x="6462662" y="3186934"/>
          <a:ext cx="5575300" cy="1719262"/>
        </p:xfrm>
        <a:graphic>
          <a:graphicData uri="http://schemas.openxmlformats.org/presentationml/2006/ole">
            <mc:AlternateContent xmlns:mc="http://schemas.openxmlformats.org/markup-compatibility/2006">
              <mc:Choice xmlns:v="urn:schemas-microsoft-com:vml" Requires="v">
                <p:oleObj name="Equation" r:id="rId4" imgW="4775040" imgH="1473120" progId="Equation.DSMT4">
                  <p:embed/>
                </p:oleObj>
              </mc:Choice>
              <mc:Fallback>
                <p:oleObj name="Equation" r:id="rId4" imgW="4775040" imgH="1473120" progId="Equation.DSMT4">
                  <p:embed/>
                  <p:pic>
                    <p:nvPicPr>
                      <p:cNvPr id="23" name="Object 22">
                        <a:extLst>
                          <a:ext uri="{FF2B5EF4-FFF2-40B4-BE49-F238E27FC236}">
                            <a16:creationId xmlns:a16="http://schemas.microsoft.com/office/drawing/2014/main" id="{217DE52A-2EF4-4239-8D46-BB8F926C63C7}"/>
                          </a:ext>
                        </a:extLst>
                      </p:cNvPr>
                      <p:cNvPicPr>
                        <a:picLocks noChangeAspect="1" noChangeArrowheads="1"/>
                      </p:cNvPicPr>
                      <p:nvPr/>
                    </p:nvPicPr>
                    <p:blipFill>
                      <a:blip r:embed="rId5"/>
                      <a:srcRect/>
                      <a:stretch>
                        <a:fillRect/>
                      </a:stretch>
                    </p:blipFill>
                    <p:spPr bwMode="auto">
                      <a:xfrm>
                        <a:off x="6462662" y="3186934"/>
                        <a:ext cx="5575300" cy="1719262"/>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5C8B9351-EEFF-4D65-A772-E939B4F5091D}"/>
              </a:ext>
            </a:extLst>
          </p:cNvPr>
          <p:cNvSpPr txBox="1"/>
          <p:nvPr/>
        </p:nvSpPr>
        <p:spPr>
          <a:xfrm>
            <a:off x="4002685" y="1341544"/>
            <a:ext cx="8095202" cy="1077218"/>
          </a:xfrm>
          <a:prstGeom prst="rect">
            <a:avLst/>
          </a:prstGeom>
          <a:noFill/>
        </p:spPr>
        <p:txBody>
          <a:bodyPr wrap="square" rtlCol="0">
            <a:spAutoFit/>
          </a:bodyPr>
          <a:lstStyle/>
          <a:p>
            <a:r>
              <a:rPr lang="en-US" sz="1600"/>
              <a:t>The general solution for the position of a given particle takes the form of a superposition of 3pN </a:t>
            </a:r>
            <a:r>
              <a:rPr lang="en-US" sz="1600" i="1"/>
              <a:t>traveling waves, </a:t>
            </a:r>
            <a:r>
              <a:rPr lang="en-US" sz="1600"/>
              <a:t>i.e., 3pN solutions each with a given amplitude A</a:t>
            </a:r>
            <a:r>
              <a:rPr lang="en-US" sz="1600" b="1" baseline="-25000"/>
              <a:t>n</a:t>
            </a:r>
            <a:r>
              <a:rPr lang="el-GR" sz="1600" baseline="-25000"/>
              <a:t>λ</a:t>
            </a:r>
            <a:r>
              <a:rPr lang="en-US" sz="1600"/>
              <a:t> (arbitrary), wavenumber </a:t>
            </a:r>
            <a:r>
              <a:rPr lang="en-US" sz="1600" b="1"/>
              <a:t>k</a:t>
            </a:r>
            <a:r>
              <a:rPr lang="en-US" sz="1600" b="1" baseline="-25000"/>
              <a:t>n</a:t>
            </a:r>
            <a:r>
              <a:rPr lang="en-US" sz="1600"/>
              <a:t> (set by boundary conditions), frequency </a:t>
            </a:r>
            <a:r>
              <a:rPr lang="el-GR" sz="1600"/>
              <a:t>ω</a:t>
            </a:r>
            <a:r>
              <a:rPr lang="en-US" sz="1600" b="1" baseline="-25000"/>
              <a:t>k</a:t>
            </a:r>
            <a:r>
              <a:rPr lang="el-GR" sz="1600" baseline="-25000"/>
              <a:t>λ</a:t>
            </a:r>
            <a:r>
              <a:rPr lang="en-US" sz="1600"/>
              <a:t> (set by spring constants), and sets of directions of oscillation </a:t>
            </a:r>
            <a:r>
              <a:rPr lang="el-GR" sz="1600" b="1"/>
              <a:t>ε</a:t>
            </a:r>
            <a:r>
              <a:rPr lang="en-US" sz="1600" b="1" baseline="30000"/>
              <a:t>k</a:t>
            </a:r>
            <a:r>
              <a:rPr lang="el-GR" sz="1600" baseline="30000"/>
              <a:t>λ</a:t>
            </a:r>
            <a:r>
              <a:rPr lang="en-US" sz="1600"/>
              <a:t>, where λ runs from 1 to 3p, and is a set containing p vectors.</a:t>
            </a:r>
          </a:p>
        </p:txBody>
      </p:sp>
      <p:sp>
        <p:nvSpPr>
          <p:cNvPr id="25" name="TextBox 24">
            <a:extLst>
              <a:ext uri="{FF2B5EF4-FFF2-40B4-BE49-F238E27FC236}">
                <a16:creationId xmlns:a16="http://schemas.microsoft.com/office/drawing/2014/main" id="{AB3CF85E-8DDE-4229-B90D-C6A21895661F}"/>
              </a:ext>
            </a:extLst>
          </p:cNvPr>
          <p:cNvSpPr txBox="1"/>
          <p:nvPr/>
        </p:nvSpPr>
        <p:spPr>
          <a:xfrm>
            <a:off x="4015734" y="3213424"/>
            <a:ext cx="2316974" cy="954107"/>
          </a:xfrm>
          <a:prstGeom prst="rect">
            <a:avLst/>
          </a:prstGeom>
          <a:noFill/>
        </p:spPr>
        <p:txBody>
          <a:bodyPr wrap="square" rtlCol="0">
            <a:spAutoFit/>
          </a:bodyPr>
          <a:lstStyle/>
          <a:p>
            <a:r>
              <a:rPr lang="en-US" sz="1400"/>
              <a:t>Plug into N2L (or Lagrangian).  </a:t>
            </a:r>
          </a:p>
          <a:p>
            <a:r>
              <a:rPr lang="en-US" sz="1400"/>
              <a:t>Enforce boundary conditions and obtain 3N possible solutions:</a:t>
            </a:r>
          </a:p>
        </p:txBody>
      </p:sp>
      <p:sp>
        <p:nvSpPr>
          <p:cNvPr id="30" name="TextBox 29">
            <a:extLst>
              <a:ext uri="{FF2B5EF4-FFF2-40B4-BE49-F238E27FC236}">
                <a16:creationId xmlns:a16="http://schemas.microsoft.com/office/drawing/2014/main" id="{E59A5277-03F6-4134-9705-E3650771EFD5}"/>
              </a:ext>
            </a:extLst>
          </p:cNvPr>
          <p:cNvSpPr txBox="1"/>
          <p:nvPr/>
        </p:nvSpPr>
        <p:spPr>
          <a:xfrm>
            <a:off x="5089902" y="5281082"/>
            <a:ext cx="2674847" cy="1384995"/>
          </a:xfrm>
          <a:prstGeom prst="rect">
            <a:avLst/>
          </a:prstGeom>
          <a:noFill/>
        </p:spPr>
        <p:txBody>
          <a:bodyPr wrap="square" rtlCol="0">
            <a:spAutoFit/>
          </a:bodyPr>
          <a:lstStyle/>
          <a:p>
            <a:r>
              <a:rPr lang="en-US" sz="1400"/>
              <a:t>When have a basis, we will get the usual 3 acoustic modes, but then also 3(p-1) optical modes.  And again, the acoustic modes will have a min or not if ionic forces are short ranged or not.</a:t>
            </a:r>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17">
            <a:extLst>
              <a:ext uri="{FF2B5EF4-FFF2-40B4-BE49-F238E27FC236}">
                <a16:creationId xmlns:a16="http://schemas.microsoft.com/office/drawing/2014/main" id="{CE05F47E-E128-494E-93B0-247B23C1A548}"/>
              </a:ext>
            </a:extLst>
          </p:cNvPr>
          <p:cNvSpPr>
            <a:spLocks noChangeArrowheads="1"/>
          </p:cNvSpPr>
          <p:nvPr/>
        </p:nvSpPr>
        <p:spPr bwMode="auto">
          <a:xfrm>
            <a:off x="6153361" y="44465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87A39445-5B7E-4289-AEAB-54B15FF08ACF}"/>
              </a:ext>
            </a:extLst>
          </p:cNvPr>
          <p:cNvGraphicFramePr>
            <a:graphicFrameLocks noChangeAspect="1"/>
          </p:cNvGraphicFramePr>
          <p:nvPr>
            <p:extLst>
              <p:ext uri="{D42A27DB-BD31-4B8C-83A1-F6EECF244321}">
                <p14:modId xmlns:p14="http://schemas.microsoft.com/office/powerpoint/2010/main" val="503516951"/>
              </p:ext>
            </p:extLst>
          </p:nvPr>
        </p:nvGraphicFramePr>
        <p:xfrm>
          <a:off x="538057" y="4843629"/>
          <a:ext cx="4318968" cy="954106"/>
        </p:xfrm>
        <a:graphic>
          <a:graphicData uri="http://schemas.openxmlformats.org/presentationml/2006/ole">
            <mc:AlternateContent xmlns:mc="http://schemas.openxmlformats.org/markup-compatibility/2006">
              <mc:Choice xmlns:v="urn:schemas-microsoft-com:vml" Requires="v">
                <p:oleObj name="Equation" r:id="rId6" imgW="3009600" imgH="660240" progId="Equation.DSMT4">
                  <p:embed/>
                </p:oleObj>
              </mc:Choice>
              <mc:Fallback>
                <p:oleObj name="Equation" r:id="rId6" imgW="3009600" imgH="660240" progId="Equation.DSMT4">
                  <p:embed/>
                  <p:pic>
                    <p:nvPicPr>
                      <p:cNvPr id="19" name="Object 18">
                        <a:extLst>
                          <a:ext uri="{FF2B5EF4-FFF2-40B4-BE49-F238E27FC236}">
                            <a16:creationId xmlns:a16="http://schemas.microsoft.com/office/drawing/2014/main" id="{87A39445-5B7E-4289-AEAB-54B15FF08ACF}"/>
                          </a:ext>
                        </a:extLst>
                      </p:cNvPr>
                      <p:cNvPicPr>
                        <a:picLocks noChangeAspect="1" noChangeArrowheads="1"/>
                      </p:cNvPicPr>
                      <p:nvPr/>
                    </p:nvPicPr>
                    <p:blipFill>
                      <a:blip r:embed="rId7"/>
                      <a:srcRect/>
                      <a:stretch>
                        <a:fillRect/>
                      </a:stretch>
                    </p:blipFill>
                    <p:spPr bwMode="auto">
                      <a:xfrm>
                        <a:off x="538057" y="4843629"/>
                        <a:ext cx="4318968" cy="954106"/>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687F137D-B51A-4BBB-B5F0-4C1A177FCEBB}"/>
              </a:ext>
            </a:extLst>
          </p:cNvPr>
          <p:cNvGraphicFramePr>
            <a:graphicFrameLocks noChangeAspect="1"/>
          </p:cNvGraphicFramePr>
          <p:nvPr>
            <p:extLst>
              <p:ext uri="{D42A27DB-BD31-4B8C-83A1-F6EECF244321}">
                <p14:modId xmlns:p14="http://schemas.microsoft.com/office/powerpoint/2010/main" val="4037005730"/>
              </p:ext>
            </p:extLst>
          </p:nvPr>
        </p:nvGraphicFramePr>
        <p:xfrm>
          <a:off x="488870" y="2058960"/>
          <a:ext cx="3246459" cy="2247107"/>
        </p:xfrm>
        <a:graphic>
          <a:graphicData uri="http://schemas.openxmlformats.org/presentationml/2006/ole">
            <mc:AlternateContent xmlns:mc="http://schemas.openxmlformats.org/markup-compatibility/2006">
              <mc:Choice xmlns:v="urn:schemas-microsoft-com:vml" Requires="v">
                <p:oleObj name="Bitmap Image" r:id="rId8" imgW="3591426" imgH="2486372" progId="Paint.Picture">
                  <p:embed/>
                </p:oleObj>
              </mc:Choice>
              <mc:Fallback>
                <p:oleObj name="Bitmap Image" r:id="rId8" imgW="3591426" imgH="2486372" progId="Paint.Picture">
                  <p:embed/>
                  <p:pic>
                    <p:nvPicPr>
                      <p:cNvPr id="21" name="Object 20">
                        <a:extLst>
                          <a:ext uri="{FF2B5EF4-FFF2-40B4-BE49-F238E27FC236}">
                            <a16:creationId xmlns:a16="http://schemas.microsoft.com/office/drawing/2014/main" id="{687F137D-B51A-4BBB-B5F0-4C1A177FCEB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8870" y="2058960"/>
                        <a:ext cx="3246459" cy="2247107"/>
                      </a:xfrm>
                      <a:prstGeom prst="rect">
                        <a:avLst/>
                      </a:prstGeom>
                      <a:noFill/>
                    </p:spPr>
                  </p:pic>
                </p:oleObj>
              </mc:Fallback>
            </mc:AlternateContent>
          </a:graphicData>
        </a:graphic>
      </p:graphicFrame>
      <p:sp>
        <p:nvSpPr>
          <p:cNvPr id="27" name="Rectangle 34">
            <a:extLst>
              <a:ext uri="{FF2B5EF4-FFF2-40B4-BE49-F238E27FC236}">
                <a16:creationId xmlns:a16="http://schemas.microsoft.com/office/drawing/2014/main" id="{8AA2941F-3BC5-4734-8EAB-0CB4693352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a:extLst>
              <a:ext uri="{FF2B5EF4-FFF2-40B4-BE49-F238E27FC236}">
                <a16:creationId xmlns:a16="http://schemas.microsoft.com/office/drawing/2014/main" id="{5E0E98BA-28E6-9D29-782D-0C6829553370}"/>
              </a:ext>
            </a:extLst>
          </p:cNvPr>
          <p:cNvPicPr>
            <a:picLocks noChangeAspect="1"/>
          </p:cNvPicPr>
          <p:nvPr/>
        </p:nvPicPr>
        <p:blipFill>
          <a:blip r:embed="rId10"/>
          <a:stretch>
            <a:fillRect/>
          </a:stretch>
        </p:blipFill>
        <p:spPr>
          <a:xfrm>
            <a:off x="10019266" y="5166087"/>
            <a:ext cx="2078621" cy="1677069"/>
          </a:xfrm>
          <a:prstGeom prst="rect">
            <a:avLst/>
          </a:prstGeom>
        </p:spPr>
      </p:pic>
      <p:pic>
        <p:nvPicPr>
          <p:cNvPr id="1026" name="Picture 1">
            <a:extLst>
              <a:ext uri="{FF2B5EF4-FFF2-40B4-BE49-F238E27FC236}">
                <a16:creationId xmlns:a16="http://schemas.microsoft.com/office/drawing/2014/main" id="{FB8C185E-C593-0E8A-8CDD-830C300A3C1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38230" y="5132074"/>
            <a:ext cx="1974150" cy="1599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4354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318666" y="81588"/>
            <a:ext cx="9098162" cy="584775"/>
          </a:xfrm>
          <a:prstGeom prst="rect">
            <a:avLst/>
          </a:prstGeom>
          <a:noFill/>
        </p:spPr>
        <p:txBody>
          <a:bodyPr wrap="square" rtlCol="0">
            <a:spAutoFit/>
          </a:bodyPr>
          <a:lstStyle/>
          <a:p>
            <a:r>
              <a:rPr lang="en-US" sz="3200" b="1" u="sng"/>
              <a:t>Harmonic Oscillators on a continuum</a:t>
            </a:r>
            <a:endParaRPr lang="en-US" b="1" u="sng"/>
          </a:p>
        </p:txBody>
      </p:sp>
      <p:sp>
        <p:nvSpPr>
          <p:cNvPr id="5" name="TextBox 4">
            <a:extLst>
              <a:ext uri="{FF2B5EF4-FFF2-40B4-BE49-F238E27FC236}">
                <a16:creationId xmlns:a16="http://schemas.microsoft.com/office/drawing/2014/main" id="{66E54ECD-D5B6-4034-B629-2CB44E39E419}"/>
              </a:ext>
            </a:extLst>
          </p:cNvPr>
          <p:cNvSpPr txBox="1"/>
          <p:nvPr/>
        </p:nvSpPr>
        <p:spPr>
          <a:xfrm flipH="1">
            <a:off x="340757" y="1892617"/>
            <a:ext cx="2980285" cy="369332"/>
          </a:xfrm>
          <a:prstGeom prst="rect">
            <a:avLst/>
          </a:prstGeom>
          <a:noFill/>
        </p:spPr>
        <p:txBody>
          <a:bodyPr wrap="square" rtlCol="0">
            <a:spAutoFit/>
          </a:bodyPr>
          <a:lstStyle/>
          <a:p>
            <a:r>
              <a:rPr lang="en-US" b="1"/>
              <a:t>1D oscillations:</a:t>
            </a:r>
          </a:p>
        </p:txBody>
      </p:sp>
      <p:sp>
        <p:nvSpPr>
          <p:cNvPr id="8" name="TextBox 7">
            <a:extLst>
              <a:ext uri="{FF2B5EF4-FFF2-40B4-BE49-F238E27FC236}">
                <a16:creationId xmlns:a16="http://schemas.microsoft.com/office/drawing/2014/main" id="{FF9F85B5-1369-4427-BADF-D244627CACB1}"/>
              </a:ext>
            </a:extLst>
          </p:cNvPr>
          <p:cNvSpPr txBox="1"/>
          <p:nvPr/>
        </p:nvSpPr>
        <p:spPr>
          <a:xfrm>
            <a:off x="340757" y="943105"/>
            <a:ext cx="10506486" cy="830997"/>
          </a:xfrm>
          <a:prstGeom prst="rect">
            <a:avLst/>
          </a:prstGeom>
          <a:noFill/>
        </p:spPr>
        <p:txBody>
          <a:bodyPr wrap="square" rtlCol="0">
            <a:spAutoFit/>
          </a:bodyPr>
          <a:lstStyle/>
          <a:p>
            <a:r>
              <a:rPr lang="en-US" sz="1600"/>
              <a:t>Now we’ll go back to 1D longitudinal oscillations, but take the limit that the separation between oscillators, d, goes to dx.  And the mass m goes to dm = </a:t>
            </a:r>
            <a:r>
              <a:rPr lang="el-GR" sz="1600"/>
              <a:t>μ</a:t>
            </a:r>
            <a:r>
              <a:rPr lang="en-US" sz="1600"/>
              <a:t>dx, and the spring constant K increases so that Kdx remains constant (Young’s modulus) = Y.  The displacement of oscillator at x is denoted </a:t>
            </a:r>
            <a:r>
              <a:rPr lang="el-GR" sz="1600"/>
              <a:t>φ</a:t>
            </a:r>
            <a:r>
              <a:rPr lang="en-US" sz="1600"/>
              <a:t>(x).  </a:t>
            </a:r>
          </a:p>
        </p:txBody>
      </p:sp>
      <p:sp>
        <p:nvSpPr>
          <p:cNvPr id="11" name="TextBox 10">
            <a:extLst>
              <a:ext uri="{FF2B5EF4-FFF2-40B4-BE49-F238E27FC236}">
                <a16:creationId xmlns:a16="http://schemas.microsoft.com/office/drawing/2014/main" id="{580B0AF4-B645-499C-A26D-9FAFE1404F24}"/>
              </a:ext>
            </a:extLst>
          </p:cNvPr>
          <p:cNvSpPr txBox="1"/>
          <p:nvPr/>
        </p:nvSpPr>
        <p:spPr>
          <a:xfrm>
            <a:off x="4258927" y="2909157"/>
            <a:ext cx="3091992" cy="338554"/>
          </a:xfrm>
          <a:prstGeom prst="rect">
            <a:avLst/>
          </a:prstGeom>
          <a:noFill/>
        </p:spPr>
        <p:txBody>
          <a:bodyPr wrap="square" rtlCol="0">
            <a:spAutoFit/>
          </a:bodyPr>
          <a:lstStyle/>
          <a:p>
            <a:r>
              <a:rPr lang="en-US" sz="1600"/>
              <a:t>Assume solution of form:</a:t>
            </a:r>
          </a:p>
        </p:txBody>
      </p:sp>
      <p:graphicFrame>
        <p:nvGraphicFramePr>
          <p:cNvPr id="13" name="Object 12">
            <a:extLst>
              <a:ext uri="{FF2B5EF4-FFF2-40B4-BE49-F238E27FC236}">
                <a16:creationId xmlns:a16="http://schemas.microsoft.com/office/drawing/2014/main" id="{F7DAB1F1-7EAC-4C26-8490-357862842F93}"/>
              </a:ext>
            </a:extLst>
          </p:cNvPr>
          <p:cNvGraphicFramePr>
            <a:graphicFrameLocks noChangeAspect="1"/>
          </p:cNvGraphicFramePr>
          <p:nvPr/>
        </p:nvGraphicFramePr>
        <p:xfrm>
          <a:off x="6823381" y="2939009"/>
          <a:ext cx="1709737" cy="303212"/>
        </p:xfrm>
        <a:graphic>
          <a:graphicData uri="http://schemas.openxmlformats.org/presentationml/2006/ole">
            <mc:AlternateContent xmlns:mc="http://schemas.openxmlformats.org/markup-compatibility/2006">
              <mc:Choice xmlns:v="urn:schemas-microsoft-com:vml" Requires="v">
                <p:oleObj name="Equation" r:id="rId2" imgW="1269720" imgH="228600" progId="Equation.DSMT4">
                  <p:embed/>
                </p:oleObj>
              </mc:Choice>
              <mc:Fallback>
                <p:oleObj name="Equation" r:id="rId2" imgW="1269720" imgH="228600" progId="Equation.DSMT4">
                  <p:embed/>
                  <p:pic>
                    <p:nvPicPr>
                      <p:cNvPr id="13" name="Object 12">
                        <a:extLst>
                          <a:ext uri="{FF2B5EF4-FFF2-40B4-BE49-F238E27FC236}">
                            <a16:creationId xmlns:a16="http://schemas.microsoft.com/office/drawing/2014/main" id="{F7DAB1F1-7EAC-4C26-8490-357862842F93}"/>
                          </a:ext>
                        </a:extLst>
                      </p:cNvPr>
                      <p:cNvPicPr>
                        <a:picLocks noChangeAspect="1" noChangeArrowheads="1"/>
                      </p:cNvPicPr>
                      <p:nvPr/>
                    </p:nvPicPr>
                    <p:blipFill>
                      <a:blip r:embed="rId3"/>
                      <a:srcRect/>
                      <a:stretch>
                        <a:fillRect/>
                      </a:stretch>
                    </p:blipFill>
                    <p:spPr bwMode="auto">
                      <a:xfrm>
                        <a:off x="6823381" y="2939009"/>
                        <a:ext cx="1709737" cy="303212"/>
                      </a:xfrm>
                      <a:prstGeom prst="rect">
                        <a:avLst/>
                      </a:prstGeom>
                      <a:noFill/>
                    </p:spPr>
                  </p:pic>
                </p:oleObj>
              </mc:Fallback>
            </mc:AlternateContent>
          </a:graphicData>
        </a:graphic>
      </p:graphicFrame>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TextBox 23">
            <a:extLst>
              <a:ext uri="{FF2B5EF4-FFF2-40B4-BE49-F238E27FC236}">
                <a16:creationId xmlns:a16="http://schemas.microsoft.com/office/drawing/2014/main" id="{5C8B9351-EEFF-4D65-A772-E939B4F5091D}"/>
              </a:ext>
            </a:extLst>
          </p:cNvPr>
          <p:cNvSpPr txBox="1"/>
          <p:nvPr/>
        </p:nvSpPr>
        <p:spPr>
          <a:xfrm>
            <a:off x="4195814" y="1947995"/>
            <a:ext cx="7535744" cy="830997"/>
          </a:xfrm>
          <a:prstGeom prst="rect">
            <a:avLst/>
          </a:prstGeom>
          <a:noFill/>
        </p:spPr>
        <p:txBody>
          <a:bodyPr wrap="square" rtlCol="0">
            <a:spAutoFit/>
          </a:bodyPr>
          <a:lstStyle/>
          <a:p>
            <a:r>
              <a:rPr lang="en-US" sz="1600"/>
              <a:t>The general solution for the position of a given particle takes the form of a superposition of an ∞ # of </a:t>
            </a:r>
            <a:r>
              <a:rPr lang="en-US" sz="1600" i="1"/>
              <a:t>traveling waves, </a:t>
            </a:r>
            <a:r>
              <a:rPr lang="en-US" sz="1600"/>
              <a:t>each with a given amplitude A</a:t>
            </a:r>
            <a:r>
              <a:rPr lang="en-US" sz="1600" b="1" baseline="-25000"/>
              <a:t>n</a:t>
            </a:r>
            <a:r>
              <a:rPr lang="en-US" sz="1600"/>
              <a:t> (arbitrary), wavenumber k</a:t>
            </a:r>
            <a:r>
              <a:rPr lang="en-US" sz="1600" baseline="-25000"/>
              <a:t>n</a:t>
            </a:r>
            <a:r>
              <a:rPr lang="en-US" sz="1600"/>
              <a:t> (set by boundary conditions), frequency </a:t>
            </a:r>
            <a:r>
              <a:rPr lang="el-GR" sz="1600"/>
              <a:t>ω</a:t>
            </a:r>
            <a:r>
              <a:rPr lang="en-US" sz="1600" baseline="-25000"/>
              <a:t>n</a:t>
            </a:r>
            <a:r>
              <a:rPr lang="en-US" sz="1600"/>
              <a:t> (set by spring constants).</a:t>
            </a:r>
          </a:p>
        </p:txBody>
      </p:sp>
      <p:sp>
        <p:nvSpPr>
          <p:cNvPr id="25" name="TextBox 24">
            <a:extLst>
              <a:ext uri="{FF2B5EF4-FFF2-40B4-BE49-F238E27FC236}">
                <a16:creationId xmlns:a16="http://schemas.microsoft.com/office/drawing/2014/main" id="{AB3CF85E-8DDE-4229-B90D-C6A21895661F}"/>
              </a:ext>
            </a:extLst>
          </p:cNvPr>
          <p:cNvSpPr txBox="1"/>
          <p:nvPr/>
        </p:nvSpPr>
        <p:spPr>
          <a:xfrm>
            <a:off x="4258927" y="3416350"/>
            <a:ext cx="2316974" cy="954107"/>
          </a:xfrm>
          <a:prstGeom prst="rect">
            <a:avLst/>
          </a:prstGeom>
          <a:noFill/>
        </p:spPr>
        <p:txBody>
          <a:bodyPr wrap="square" rtlCol="0">
            <a:spAutoFit/>
          </a:bodyPr>
          <a:lstStyle/>
          <a:p>
            <a:r>
              <a:rPr lang="en-US" sz="1400"/>
              <a:t>Plug into N2L (or Lagrangian).  </a:t>
            </a:r>
          </a:p>
          <a:p>
            <a:r>
              <a:rPr lang="en-US" sz="1400"/>
              <a:t>Enforce boundary conditions and obtain 3N possible solutions:</a:t>
            </a:r>
          </a:p>
        </p:txBody>
      </p:sp>
      <p:sp>
        <p:nvSpPr>
          <p:cNvPr id="30" name="TextBox 29">
            <a:extLst>
              <a:ext uri="{FF2B5EF4-FFF2-40B4-BE49-F238E27FC236}">
                <a16:creationId xmlns:a16="http://schemas.microsoft.com/office/drawing/2014/main" id="{E59A5277-03F6-4134-9705-E3650771EFD5}"/>
              </a:ext>
            </a:extLst>
          </p:cNvPr>
          <p:cNvSpPr txBox="1"/>
          <p:nvPr/>
        </p:nvSpPr>
        <p:spPr>
          <a:xfrm>
            <a:off x="4310946" y="4946997"/>
            <a:ext cx="3675463" cy="1323439"/>
          </a:xfrm>
          <a:prstGeom prst="rect">
            <a:avLst/>
          </a:prstGeom>
          <a:noFill/>
        </p:spPr>
        <p:txBody>
          <a:bodyPr wrap="square" rtlCol="0">
            <a:spAutoFit/>
          </a:bodyPr>
          <a:lstStyle/>
          <a:p>
            <a:r>
              <a:rPr lang="en-US" sz="1600"/>
              <a:t>k</a:t>
            </a:r>
            <a:r>
              <a:rPr lang="en-US" sz="1600" baseline="-25000"/>
              <a:t>n</a:t>
            </a:r>
            <a:r>
              <a:rPr lang="en-US" sz="1600"/>
              <a:t> is unbounded since we can create infinitely small wavelengths, now that oscillators are infinitely close.  We get good approximation to real case only in large wavelength limit:</a:t>
            </a:r>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34">
            <a:extLst>
              <a:ext uri="{FF2B5EF4-FFF2-40B4-BE49-F238E27FC236}">
                <a16:creationId xmlns:a16="http://schemas.microsoft.com/office/drawing/2014/main" id="{8AA2941F-3BC5-4734-8EAB-0CB4693352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496AE5C4-831E-4101-883C-6F68C1C9FE08}"/>
              </a:ext>
            </a:extLst>
          </p:cNvPr>
          <p:cNvGraphicFramePr>
            <a:graphicFrameLocks noChangeAspect="1"/>
          </p:cNvGraphicFramePr>
          <p:nvPr/>
        </p:nvGraphicFramePr>
        <p:xfrm>
          <a:off x="243834" y="2245485"/>
          <a:ext cx="3771900" cy="1028700"/>
        </p:xfrm>
        <a:graphic>
          <a:graphicData uri="http://schemas.openxmlformats.org/presentationml/2006/ole">
            <mc:AlternateContent xmlns:mc="http://schemas.openxmlformats.org/markup-compatibility/2006">
              <mc:Choice xmlns:v="urn:schemas-microsoft-com:vml" Requires="v">
                <p:oleObj name="Bitmap Image" r:id="rId4" imgW="3780952" imgH="1523810" progId="Paint.Picture">
                  <p:embed/>
                </p:oleObj>
              </mc:Choice>
              <mc:Fallback>
                <p:oleObj name="Bitmap Image" r:id="rId4" imgW="3780952" imgH="1523810" progId="Paint.Picture">
                  <p:embed/>
                  <p:pic>
                    <p:nvPicPr>
                      <p:cNvPr id="6" name="Object 5">
                        <a:extLst>
                          <a:ext uri="{FF2B5EF4-FFF2-40B4-BE49-F238E27FC236}">
                            <a16:creationId xmlns:a16="http://schemas.microsoft.com/office/drawing/2014/main" id="{496AE5C4-831E-4101-883C-6F68C1C9FE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8749" r="252" b="23750"/>
                      <a:stretch>
                        <a:fillRect/>
                      </a:stretch>
                    </p:blipFill>
                    <p:spPr bwMode="auto">
                      <a:xfrm>
                        <a:off x="243834" y="2245485"/>
                        <a:ext cx="3771900" cy="1028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13A12FEC-34A8-4136-A090-2295C2D9C1B4}"/>
              </a:ext>
            </a:extLst>
          </p:cNvPr>
          <p:cNvGraphicFramePr>
            <a:graphicFrameLocks noChangeAspect="1"/>
          </p:cNvGraphicFramePr>
          <p:nvPr/>
        </p:nvGraphicFramePr>
        <p:xfrm>
          <a:off x="441593" y="3396101"/>
          <a:ext cx="3360728" cy="758874"/>
        </p:xfrm>
        <a:graphic>
          <a:graphicData uri="http://schemas.openxmlformats.org/presentationml/2006/ole">
            <mc:AlternateContent xmlns:mc="http://schemas.openxmlformats.org/markup-compatibility/2006">
              <mc:Choice xmlns:v="urn:schemas-microsoft-com:vml" Requires="v">
                <p:oleObj name="Equation" r:id="rId6" imgW="2362200" imgH="533400" progId="Equation.DSMT4">
                  <p:embed/>
                </p:oleObj>
              </mc:Choice>
              <mc:Fallback>
                <p:oleObj name="Equation" r:id="rId6" imgW="2362200" imgH="533400" progId="Equation.DSMT4">
                  <p:embed/>
                  <p:pic>
                    <p:nvPicPr>
                      <p:cNvPr id="10" name="Object 9">
                        <a:extLst>
                          <a:ext uri="{FF2B5EF4-FFF2-40B4-BE49-F238E27FC236}">
                            <a16:creationId xmlns:a16="http://schemas.microsoft.com/office/drawing/2014/main" id="{13A12FEC-34A8-4136-A090-2295C2D9C1B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593" y="3396101"/>
                        <a:ext cx="3360728" cy="758874"/>
                      </a:xfrm>
                      <a:prstGeom prst="rect">
                        <a:avLst/>
                      </a:prstGeom>
                      <a:noFill/>
                    </p:spPr>
                  </p:pic>
                </p:oleObj>
              </mc:Fallback>
            </mc:AlternateContent>
          </a:graphicData>
        </a:graphic>
      </p:graphicFrame>
      <p:graphicFrame>
        <p:nvGraphicFramePr>
          <p:cNvPr id="15" name="Object 14">
            <a:extLst>
              <a:ext uri="{FF2B5EF4-FFF2-40B4-BE49-F238E27FC236}">
                <a16:creationId xmlns:a16="http://schemas.microsoft.com/office/drawing/2014/main" id="{796B4C88-646F-4594-91E2-946BB7CBC35E}"/>
              </a:ext>
            </a:extLst>
          </p:cNvPr>
          <p:cNvGraphicFramePr>
            <a:graphicFrameLocks noChangeAspect="1"/>
          </p:cNvGraphicFramePr>
          <p:nvPr/>
        </p:nvGraphicFramePr>
        <p:xfrm>
          <a:off x="6823380" y="3454435"/>
          <a:ext cx="3439301" cy="1022770"/>
        </p:xfrm>
        <a:graphic>
          <a:graphicData uri="http://schemas.openxmlformats.org/presentationml/2006/ole">
            <mc:AlternateContent xmlns:mc="http://schemas.openxmlformats.org/markup-compatibility/2006">
              <mc:Choice xmlns:v="urn:schemas-microsoft-com:vml" Requires="v">
                <p:oleObj name="Equation" r:id="rId8" imgW="2793960" imgH="838080" progId="Equation.DSMT4">
                  <p:embed/>
                </p:oleObj>
              </mc:Choice>
              <mc:Fallback>
                <p:oleObj name="Equation" r:id="rId8" imgW="2793960" imgH="838080" progId="Equation.DSMT4">
                  <p:embed/>
                  <p:pic>
                    <p:nvPicPr>
                      <p:cNvPr id="15" name="Object 14">
                        <a:extLst>
                          <a:ext uri="{FF2B5EF4-FFF2-40B4-BE49-F238E27FC236}">
                            <a16:creationId xmlns:a16="http://schemas.microsoft.com/office/drawing/2014/main" id="{796B4C88-646F-4594-91E2-946BB7CBC35E}"/>
                          </a:ext>
                        </a:extLst>
                      </p:cNvPr>
                      <p:cNvPicPr>
                        <a:picLocks noChangeAspect="1" noChangeArrowheads="1"/>
                      </p:cNvPicPr>
                      <p:nvPr/>
                    </p:nvPicPr>
                    <p:blipFill>
                      <a:blip r:embed="rId9"/>
                      <a:srcRect/>
                      <a:stretch>
                        <a:fillRect/>
                      </a:stretch>
                    </p:blipFill>
                    <p:spPr bwMode="auto">
                      <a:xfrm>
                        <a:off x="6823380" y="3454435"/>
                        <a:ext cx="3439301" cy="1022770"/>
                      </a:xfrm>
                      <a:prstGeom prst="rect">
                        <a:avLst/>
                      </a:prstGeom>
                      <a:solidFill>
                        <a:srgbClr val="CCFFCC"/>
                      </a:solidFill>
                    </p:spPr>
                  </p:pic>
                </p:oleObj>
              </mc:Fallback>
            </mc:AlternateContent>
          </a:graphicData>
        </a:graphic>
      </p:graphicFrame>
      <p:graphicFrame>
        <p:nvGraphicFramePr>
          <p:cNvPr id="20" name="Object 19">
            <a:extLst>
              <a:ext uri="{FF2B5EF4-FFF2-40B4-BE49-F238E27FC236}">
                <a16:creationId xmlns:a16="http://schemas.microsoft.com/office/drawing/2014/main" id="{BA3E21CF-14D8-4E9C-905C-05C572EA5146}"/>
              </a:ext>
            </a:extLst>
          </p:cNvPr>
          <p:cNvGraphicFramePr>
            <a:graphicFrameLocks noChangeAspect="1"/>
          </p:cNvGraphicFramePr>
          <p:nvPr/>
        </p:nvGraphicFramePr>
        <p:xfrm>
          <a:off x="6451367" y="6114185"/>
          <a:ext cx="1097892" cy="578042"/>
        </p:xfrm>
        <a:graphic>
          <a:graphicData uri="http://schemas.openxmlformats.org/presentationml/2006/ole">
            <mc:AlternateContent xmlns:mc="http://schemas.openxmlformats.org/markup-compatibility/2006">
              <mc:Choice xmlns:v="urn:schemas-microsoft-com:vml" Requires="v">
                <p:oleObj name="Equation" r:id="rId10" imgW="901309" imgH="469696" progId="Equation.DSMT4">
                  <p:embed/>
                </p:oleObj>
              </mc:Choice>
              <mc:Fallback>
                <p:oleObj name="Equation" r:id="rId10" imgW="901309" imgH="469696" progId="Equation.DSMT4">
                  <p:embed/>
                  <p:pic>
                    <p:nvPicPr>
                      <p:cNvPr id="20" name="Object 19">
                        <a:extLst>
                          <a:ext uri="{FF2B5EF4-FFF2-40B4-BE49-F238E27FC236}">
                            <a16:creationId xmlns:a16="http://schemas.microsoft.com/office/drawing/2014/main" id="{BA3E21CF-14D8-4E9C-905C-05C572EA514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51367" y="6114185"/>
                        <a:ext cx="1097892" cy="578042"/>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64B2B24A-09EA-448D-BC79-FC9BBA83C038}"/>
              </a:ext>
            </a:extLst>
          </p:cNvPr>
          <p:cNvGraphicFramePr>
            <a:graphicFrameLocks noChangeAspect="1"/>
          </p:cNvGraphicFramePr>
          <p:nvPr>
            <p:extLst>
              <p:ext uri="{D42A27DB-BD31-4B8C-83A1-F6EECF244321}">
                <p14:modId xmlns:p14="http://schemas.microsoft.com/office/powerpoint/2010/main" val="374687571"/>
              </p:ext>
            </p:extLst>
          </p:nvPr>
        </p:nvGraphicFramePr>
        <p:xfrm>
          <a:off x="7866958" y="4621177"/>
          <a:ext cx="2980285" cy="2077724"/>
        </p:xfrm>
        <a:graphic>
          <a:graphicData uri="http://schemas.openxmlformats.org/presentationml/2006/ole">
            <mc:AlternateContent xmlns:mc="http://schemas.openxmlformats.org/markup-compatibility/2006">
              <mc:Choice xmlns:v="urn:schemas-microsoft-com:vml" Requires="v">
                <p:oleObj name="Bitmap Image" r:id="rId12" imgW="3977985" imgH="2766300" progId="Paint.Picture">
                  <p:embed/>
                </p:oleObj>
              </mc:Choice>
              <mc:Fallback>
                <p:oleObj name="Bitmap Image" r:id="rId12" imgW="3977985" imgH="2766300" progId="Paint.Picture">
                  <p:embed/>
                  <p:pic>
                    <p:nvPicPr>
                      <p:cNvPr id="0" name="Object 1"/>
                      <p:cNvPicPr>
                        <a:picLocks noChangeAspect="1" noChangeArrowheads="1"/>
                      </p:cNvPicPr>
                      <p:nvPr/>
                    </p:nvPicPr>
                    <p:blipFill>
                      <a:blip r:embed="rId13">
                        <a:extLst>
                          <a:ext uri="{28A0092B-C50C-407E-A947-70E740481C1C}">
                            <a14:useLocalDpi xmlns:a14="http://schemas.microsoft.com/office/drawing/2010/main" val="0"/>
                          </a:ext>
                        </a:extLst>
                      </a:blip>
                      <a:srcRect l="-1149" t="-1653" r="-2682" b="-2480"/>
                      <a:stretch>
                        <a:fillRect/>
                      </a:stretch>
                    </p:blipFill>
                    <p:spPr bwMode="auto">
                      <a:xfrm>
                        <a:off x="7866958" y="4621177"/>
                        <a:ext cx="2980285" cy="2077724"/>
                      </a:xfrm>
                      <a:prstGeom prst="rect">
                        <a:avLst/>
                      </a:prstGeom>
                      <a:noFill/>
                    </p:spPr>
                  </p:pic>
                </p:oleObj>
              </mc:Fallback>
            </mc:AlternateContent>
          </a:graphicData>
        </a:graphic>
      </p:graphicFrame>
    </p:spTree>
    <p:extLst>
      <p:ext uri="{BB962C8B-B14F-4D97-AF65-F5344CB8AC3E}">
        <p14:creationId xmlns:p14="http://schemas.microsoft.com/office/powerpoint/2010/main" val="32273721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100082"/>
            <a:ext cx="9144000" cy="668730"/>
          </a:xfrm>
        </p:spPr>
        <p:txBody>
          <a:bodyPr>
            <a:normAutofit/>
          </a:bodyPr>
          <a:lstStyle/>
          <a:p>
            <a:r>
              <a:rPr lang="en-US" sz="3200" b="1" u="sng">
                <a:latin typeface="+mn-lt"/>
              </a:rPr>
              <a:t>Newton’s 2</a:t>
            </a:r>
            <a:r>
              <a:rPr lang="en-US" sz="3200" b="1" u="sng" baseline="30000">
                <a:latin typeface="+mn-lt"/>
              </a:rPr>
              <a:t>nd</a:t>
            </a:r>
            <a:r>
              <a:rPr lang="en-US" sz="3200" b="1" u="sng">
                <a:latin typeface="+mn-lt"/>
              </a:rPr>
              <a:t> Law</a:t>
            </a:r>
          </a:p>
        </p:txBody>
      </p:sp>
      <p:graphicFrame>
        <p:nvGraphicFramePr>
          <p:cNvPr id="12" name="Object 11">
            <a:extLst>
              <a:ext uri="{FF2B5EF4-FFF2-40B4-BE49-F238E27FC236}">
                <a16:creationId xmlns:a16="http://schemas.microsoft.com/office/drawing/2014/main" id="{E6246F51-72E9-4CDA-8A0B-B59940E25240}"/>
              </a:ext>
            </a:extLst>
          </p:cNvPr>
          <p:cNvGraphicFramePr>
            <a:graphicFrameLocks noChangeAspect="1"/>
          </p:cNvGraphicFramePr>
          <p:nvPr/>
        </p:nvGraphicFramePr>
        <p:xfrm>
          <a:off x="499620" y="1380392"/>
          <a:ext cx="5073251" cy="902519"/>
        </p:xfrm>
        <a:graphic>
          <a:graphicData uri="http://schemas.openxmlformats.org/presentationml/2006/ole">
            <mc:AlternateContent xmlns:mc="http://schemas.openxmlformats.org/markup-compatibility/2006">
              <mc:Choice xmlns:v="urn:schemas-microsoft-com:vml" Requires="v">
                <p:oleObj name="Equation" r:id="rId2" imgW="3568680" imgH="634680" progId="Equation.DSMT4">
                  <p:embed/>
                </p:oleObj>
              </mc:Choice>
              <mc:Fallback>
                <p:oleObj name="Equation" r:id="rId2" imgW="3568680" imgH="634680" progId="Equation.DSMT4">
                  <p:embed/>
                  <p:pic>
                    <p:nvPicPr>
                      <p:cNvPr id="12" name="Object 11">
                        <a:extLst>
                          <a:ext uri="{FF2B5EF4-FFF2-40B4-BE49-F238E27FC236}">
                            <a16:creationId xmlns:a16="http://schemas.microsoft.com/office/drawing/2014/main" id="{E6246F51-72E9-4CDA-8A0B-B59940E25240}"/>
                          </a:ext>
                        </a:extLst>
                      </p:cNvPr>
                      <p:cNvPicPr>
                        <a:picLocks noChangeAspect="1" noChangeArrowheads="1"/>
                      </p:cNvPicPr>
                      <p:nvPr/>
                    </p:nvPicPr>
                    <p:blipFill>
                      <a:blip r:embed="rId3"/>
                      <a:srcRect/>
                      <a:stretch>
                        <a:fillRect/>
                      </a:stretch>
                    </p:blipFill>
                    <p:spPr bwMode="auto">
                      <a:xfrm>
                        <a:off x="499620" y="1380392"/>
                        <a:ext cx="5073251" cy="902519"/>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07C7E732-FD46-47E2-87E2-EE7F2D1A50DA}"/>
              </a:ext>
            </a:extLst>
          </p:cNvPr>
          <p:cNvSpPr txBox="1"/>
          <p:nvPr/>
        </p:nvSpPr>
        <p:spPr>
          <a:xfrm>
            <a:off x="3477380" y="5084166"/>
            <a:ext cx="5071352" cy="646331"/>
          </a:xfrm>
          <a:prstGeom prst="rect">
            <a:avLst/>
          </a:prstGeom>
          <a:noFill/>
        </p:spPr>
        <p:txBody>
          <a:bodyPr wrap="square" rtlCol="0">
            <a:spAutoFit/>
          </a:bodyPr>
          <a:lstStyle/>
          <a:p>
            <a:r>
              <a:rPr lang="en-US"/>
              <a:t>Put in terms of some coordinate system, even if moving, and then equate components.  </a:t>
            </a:r>
          </a:p>
        </p:txBody>
      </p:sp>
      <p:sp>
        <p:nvSpPr>
          <p:cNvPr id="14" name="Rectangle 10">
            <a:extLst>
              <a:ext uri="{FF2B5EF4-FFF2-40B4-BE49-F238E27FC236}">
                <a16:creationId xmlns:a16="http://schemas.microsoft.com/office/drawing/2014/main" id="{9F6DBFD6-6034-4469-93EB-8FB7CD785D8E}"/>
              </a:ext>
            </a:extLst>
          </p:cNvPr>
          <p:cNvSpPr>
            <a:spLocks noChangeArrowheads="1"/>
          </p:cNvSpPr>
          <p:nvPr/>
        </p:nvSpPr>
        <p:spPr bwMode="auto">
          <a:xfrm>
            <a:off x="6280442" y="415295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a:extLst>
              <a:ext uri="{FF2B5EF4-FFF2-40B4-BE49-F238E27FC236}">
                <a16:creationId xmlns:a16="http://schemas.microsoft.com/office/drawing/2014/main" id="{E5BC1FAD-3E21-4DAB-B3F8-81F7D7D83941}"/>
              </a:ext>
            </a:extLst>
          </p:cNvPr>
          <p:cNvSpPr>
            <a:spLocks noChangeArrowheads="1"/>
          </p:cNvSpPr>
          <p:nvPr/>
        </p:nvSpPr>
        <p:spPr bwMode="auto">
          <a:xfrm>
            <a:off x="709280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a:extLst>
              <a:ext uri="{FF2B5EF4-FFF2-40B4-BE49-F238E27FC236}">
                <a16:creationId xmlns:a16="http://schemas.microsoft.com/office/drawing/2014/main" id="{B29C8327-706F-4E46-A971-41548BD2A4EE}"/>
              </a:ext>
            </a:extLst>
          </p:cNvPr>
          <p:cNvGraphicFramePr>
            <a:graphicFrameLocks noChangeAspect="1"/>
          </p:cNvGraphicFramePr>
          <p:nvPr/>
        </p:nvGraphicFramePr>
        <p:xfrm>
          <a:off x="499620" y="3058942"/>
          <a:ext cx="2323097" cy="1648109"/>
        </p:xfrm>
        <a:graphic>
          <a:graphicData uri="http://schemas.openxmlformats.org/presentationml/2006/ole">
            <mc:AlternateContent xmlns:mc="http://schemas.openxmlformats.org/markup-compatibility/2006">
              <mc:Choice xmlns:v="urn:schemas-microsoft-com:vml" Requires="v">
                <p:oleObj name="Bitmap Image" r:id="rId4" imgW="3076190" imgH="2419048" progId="Paint.Picture">
                  <p:embed/>
                </p:oleObj>
              </mc:Choice>
              <mc:Fallback>
                <p:oleObj name="Bitmap Image" r:id="rId4" imgW="3076190" imgH="2419048" progId="Paint.Picture">
                  <p:embed/>
                  <p:pic>
                    <p:nvPicPr>
                      <p:cNvPr id="17" name="Object 16">
                        <a:extLst>
                          <a:ext uri="{FF2B5EF4-FFF2-40B4-BE49-F238E27FC236}">
                            <a16:creationId xmlns:a16="http://schemas.microsoft.com/office/drawing/2014/main" id="{B29C8327-706F-4E46-A971-41548BD2A4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7121" b="16142"/>
                      <a:stretch>
                        <a:fillRect/>
                      </a:stretch>
                    </p:blipFill>
                    <p:spPr bwMode="auto">
                      <a:xfrm>
                        <a:off x="499620" y="3058942"/>
                        <a:ext cx="2323097" cy="1648109"/>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B117B487-ABDF-4F51-9C3A-7CD8AD4B9873}"/>
              </a:ext>
            </a:extLst>
          </p:cNvPr>
          <p:cNvGraphicFramePr>
            <a:graphicFrameLocks noChangeAspect="1"/>
          </p:cNvGraphicFramePr>
          <p:nvPr/>
        </p:nvGraphicFramePr>
        <p:xfrm>
          <a:off x="3617549" y="3058942"/>
          <a:ext cx="3507000" cy="1648109"/>
        </p:xfrm>
        <a:graphic>
          <a:graphicData uri="http://schemas.openxmlformats.org/presentationml/2006/ole">
            <mc:AlternateContent xmlns:mc="http://schemas.openxmlformats.org/markup-compatibility/2006">
              <mc:Choice xmlns:v="urn:schemas-microsoft-com:vml" Requires="v">
                <p:oleObj name="Equation" r:id="rId6" imgW="3060700" imgH="1447800" progId="Equation.DSMT4">
                  <p:embed/>
                </p:oleObj>
              </mc:Choice>
              <mc:Fallback>
                <p:oleObj name="Equation" r:id="rId6" imgW="3060700" imgH="1447800" progId="Equation.DSMT4">
                  <p:embed/>
                  <p:pic>
                    <p:nvPicPr>
                      <p:cNvPr id="19" name="Object 18">
                        <a:extLst>
                          <a:ext uri="{FF2B5EF4-FFF2-40B4-BE49-F238E27FC236}">
                            <a16:creationId xmlns:a16="http://schemas.microsoft.com/office/drawing/2014/main" id="{B117B487-ABDF-4F51-9C3A-7CD8AD4B987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17549" y="3058942"/>
                        <a:ext cx="3507000" cy="1648109"/>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FE47F7DD-D17B-4CCB-AD6B-291B80B9783F}"/>
              </a:ext>
            </a:extLst>
          </p:cNvPr>
          <p:cNvGraphicFramePr>
            <a:graphicFrameLocks noChangeAspect="1"/>
          </p:cNvGraphicFramePr>
          <p:nvPr/>
        </p:nvGraphicFramePr>
        <p:xfrm>
          <a:off x="6514848" y="1777084"/>
          <a:ext cx="1576388" cy="603250"/>
        </p:xfrm>
        <a:graphic>
          <a:graphicData uri="http://schemas.openxmlformats.org/presentationml/2006/ole">
            <mc:AlternateContent xmlns:mc="http://schemas.openxmlformats.org/markup-compatibility/2006">
              <mc:Choice xmlns:v="urn:schemas-microsoft-com:vml" Requires="v">
                <p:oleObj name="Equation" r:id="rId8" imgW="1193760" imgH="457200" progId="Equation.DSMT4">
                  <p:embed/>
                </p:oleObj>
              </mc:Choice>
              <mc:Fallback>
                <p:oleObj name="Equation" r:id="rId8" imgW="1193760" imgH="457200" progId="Equation.DSMT4">
                  <p:embed/>
                  <p:pic>
                    <p:nvPicPr>
                      <p:cNvPr id="20" name="Object 19">
                        <a:extLst>
                          <a:ext uri="{FF2B5EF4-FFF2-40B4-BE49-F238E27FC236}">
                            <a16:creationId xmlns:a16="http://schemas.microsoft.com/office/drawing/2014/main" id="{FE47F7DD-D17B-4CCB-AD6B-291B80B9783F}"/>
                          </a:ext>
                        </a:extLst>
                      </p:cNvPr>
                      <p:cNvPicPr>
                        <a:picLocks noChangeAspect="1" noChangeArrowheads="1"/>
                      </p:cNvPicPr>
                      <p:nvPr/>
                    </p:nvPicPr>
                    <p:blipFill>
                      <a:blip r:embed="rId9"/>
                      <a:srcRect/>
                      <a:stretch>
                        <a:fillRect/>
                      </a:stretch>
                    </p:blipFill>
                    <p:spPr bwMode="auto">
                      <a:xfrm>
                        <a:off x="6514848" y="1777084"/>
                        <a:ext cx="1576388" cy="603250"/>
                      </a:xfrm>
                      <a:prstGeom prst="rect">
                        <a:avLst/>
                      </a:prstGeom>
                      <a:solidFill>
                        <a:srgbClr val="CCFFCC"/>
                      </a:solidFill>
                    </p:spPr>
                  </p:pic>
                </p:oleObj>
              </mc:Fallback>
            </mc:AlternateContent>
          </a:graphicData>
        </a:graphic>
      </p:graphicFrame>
      <p:sp>
        <p:nvSpPr>
          <p:cNvPr id="21" name="TextBox 20">
            <a:extLst>
              <a:ext uri="{FF2B5EF4-FFF2-40B4-BE49-F238E27FC236}">
                <a16:creationId xmlns:a16="http://schemas.microsoft.com/office/drawing/2014/main" id="{17E4A8F0-69BC-41FF-BB29-22D384521D03}"/>
              </a:ext>
            </a:extLst>
          </p:cNvPr>
          <p:cNvSpPr txBox="1"/>
          <p:nvPr/>
        </p:nvSpPr>
        <p:spPr>
          <a:xfrm flipH="1">
            <a:off x="6402755" y="1287050"/>
            <a:ext cx="5289624" cy="369332"/>
          </a:xfrm>
          <a:prstGeom prst="rect">
            <a:avLst/>
          </a:prstGeom>
          <a:noFill/>
        </p:spPr>
        <p:txBody>
          <a:bodyPr wrap="square" rtlCol="0">
            <a:spAutoFit/>
          </a:bodyPr>
          <a:lstStyle/>
          <a:p>
            <a:r>
              <a:rPr lang="en-US"/>
              <a:t>If pure rotation, i.e. dr = d</a:t>
            </a:r>
            <a:r>
              <a:rPr lang="el-GR"/>
              <a:t>θ</a:t>
            </a:r>
            <a:r>
              <a:rPr lang="en-US"/>
              <a:t> </a:t>
            </a:r>
            <a:r>
              <a:rPr lang="en-US" b="1"/>
              <a:t>cross</a:t>
            </a:r>
            <a:r>
              <a:rPr lang="en-US"/>
              <a:t> r, then we can write:</a:t>
            </a:r>
          </a:p>
        </p:txBody>
      </p:sp>
    </p:spTree>
    <p:extLst>
      <p:ext uri="{BB962C8B-B14F-4D97-AF65-F5344CB8AC3E}">
        <p14:creationId xmlns:p14="http://schemas.microsoft.com/office/powerpoint/2010/main" val="2501337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8921DDA-2095-4FC4-BF99-13F02E948C5A}"/>
              </a:ext>
            </a:extLst>
          </p:cNvPr>
          <p:cNvSpPr txBox="1"/>
          <p:nvPr/>
        </p:nvSpPr>
        <p:spPr>
          <a:xfrm>
            <a:off x="2337520" y="208118"/>
            <a:ext cx="6599090" cy="584775"/>
          </a:xfrm>
          <a:prstGeom prst="rect">
            <a:avLst/>
          </a:prstGeom>
          <a:noFill/>
        </p:spPr>
        <p:txBody>
          <a:bodyPr wrap="square" rtlCol="0">
            <a:spAutoFit/>
          </a:bodyPr>
          <a:lstStyle/>
          <a:p>
            <a:r>
              <a:rPr lang="en-US" sz="3200" b="1" u="sng"/>
              <a:t>Conservation Laws and Symmetry</a:t>
            </a:r>
            <a:endParaRPr lang="en-US" b="1" u="sng"/>
          </a:p>
        </p:txBody>
      </p:sp>
      <p:sp>
        <p:nvSpPr>
          <p:cNvPr id="8" name="TextBox 7">
            <a:extLst>
              <a:ext uri="{FF2B5EF4-FFF2-40B4-BE49-F238E27FC236}">
                <a16:creationId xmlns:a16="http://schemas.microsoft.com/office/drawing/2014/main" id="{FF9F85B5-1369-4427-BADF-D244627CACB1}"/>
              </a:ext>
            </a:extLst>
          </p:cNvPr>
          <p:cNvSpPr txBox="1"/>
          <p:nvPr/>
        </p:nvSpPr>
        <p:spPr>
          <a:xfrm>
            <a:off x="314047" y="2208302"/>
            <a:ext cx="10506486" cy="584775"/>
          </a:xfrm>
          <a:prstGeom prst="rect">
            <a:avLst/>
          </a:prstGeom>
          <a:noFill/>
        </p:spPr>
        <p:txBody>
          <a:bodyPr wrap="square" rtlCol="0">
            <a:spAutoFit/>
          </a:bodyPr>
          <a:lstStyle/>
          <a:p>
            <a:r>
              <a:rPr lang="en-US" sz="1600"/>
              <a:t>Broadening our considerations a little.  Suppose our L density has no explicit time or spatial dependence.  Then taking derivative of L density w/r to t and x, separately, we find two continuity equations, written succinctly as:</a:t>
            </a:r>
          </a:p>
        </p:txBody>
      </p:sp>
      <p:sp>
        <p:nvSpPr>
          <p:cNvPr id="22" name="Rectangle 21">
            <a:extLst>
              <a:ext uri="{FF2B5EF4-FFF2-40B4-BE49-F238E27FC236}">
                <a16:creationId xmlns:a16="http://schemas.microsoft.com/office/drawing/2014/main" id="{4465B082-5D46-4B1A-B4F8-2DBC670CC3A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9">
            <a:extLst>
              <a:ext uri="{FF2B5EF4-FFF2-40B4-BE49-F238E27FC236}">
                <a16:creationId xmlns:a16="http://schemas.microsoft.com/office/drawing/2014/main" id="{28D0CCCC-642E-4B8B-88EC-08E71F957FC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34">
            <a:extLst>
              <a:ext uri="{FF2B5EF4-FFF2-40B4-BE49-F238E27FC236}">
                <a16:creationId xmlns:a16="http://schemas.microsoft.com/office/drawing/2014/main" id="{8AA2941F-3BC5-4734-8EAB-0CB46933524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extBox 15">
            <a:extLst>
              <a:ext uri="{FF2B5EF4-FFF2-40B4-BE49-F238E27FC236}">
                <a16:creationId xmlns:a16="http://schemas.microsoft.com/office/drawing/2014/main" id="{C41F11ED-6B7F-42D8-AF00-775ACD1E37C3}"/>
              </a:ext>
            </a:extLst>
          </p:cNvPr>
          <p:cNvSpPr txBox="1"/>
          <p:nvPr/>
        </p:nvSpPr>
        <p:spPr>
          <a:xfrm>
            <a:off x="314047" y="5325058"/>
            <a:ext cx="8622563" cy="584775"/>
          </a:xfrm>
          <a:prstGeom prst="rect">
            <a:avLst/>
          </a:prstGeom>
          <a:noFill/>
        </p:spPr>
        <p:txBody>
          <a:bodyPr wrap="square" rtlCol="0">
            <a:spAutoFit/>
          </a:bodyPr>
          <a:lstStyle/>
          <a:p>
            <a:r>
              <a:rPr lang="en-US" sz="1600"/>
              <a:t>If we have some general field symmetry (continuous) </a:t>
            </a:r>
            <a:r>
              <a:rPr lang="el-GR" sz="1600"/>
              <a:t>φ</a:t>
            </a:r>
            <a:r>
              <a:rPr lang="en-US" sz="1600"/>
              <a:t> </a:t>
            </a:r>
            <a:r>
              <a:rPr lang="el-GR" sz="1600"/>
              <a:t>→</a:t>
            </a:r>
            <a:r>
              <a:rPr lang="en-US" sz="1600"/>
              <a:t> </a:t>
            </a:r>
            <a:r>
              <a:rPr lang="el-GR" sz="1600"/>
              <a:t>φ</a:t>
            </a:r>
            <a:r>
              <a:rPr lang="en-US" sz="1600"/>
              <a:t> + </a:t>
            </a:r>
            <a:r>
              <a:rPr lang="el-GR" sz="1600"/>
              <a:t>δφ</a:t>
            </a:r>
            <a:r>
              <a:rPr lang="en-US" sz="1600"/>
              <a:t> that leaves the Lagrangian density invariant, then there is an associated continuity equation:</a:t>
            </a:r>
          </a:p>
        </p:txBody>
      </p:sp>
      <p:graphicFrame>
        <p:nvGraphicFramePr>
          <p:cNvPr id="19" name="Object 18">
            <a:extLst>
              <a:ext uri="{FF2B5EF4-FFF2-40B4-BE49-F238E27FC236}">
                <a16:creationId xmlns:a16="http://schemas.microsoft.com/office/drawing/2014/main" id="{0A893449-52B0-407A-9019-29AD3D97300D}"/>
              </a:ext>
            </a:extLst>
          </p:cNvPr>
          <p:cNvGraphicFramePr>
            <a:graphicFrameLocks noChangeAspect="1"/>
          </p:cNvGraphicFramePr>
          <p:nvPr/>
        </p:nvGraphicFramePr>
        <p:xfrm>
          <a:off x="374792" y="2855633"/>
          <a:ext cx="4316331" cy="669991"/>
        </p:xfrm>
        <a:graphic>
          <a:graphicData uri="http://schemas.openxmlformats.org/presentationml/2006/ole">
            <mc:AlternateContent xmlns:mc="http://schemas.openxmlformats.org/markup-compatibility/2006">
              <mc:Choice xmlns:v="urn:schemas-microsoft-com:vml" Requires="v">
                <p:oleObj name="Equation" r:id="rId3" imgW="2755800" imgH="431640" progId="Equation.DSMT4">
                  <p:embed/>
                </p:oleObj>
              </mc:Choice>
              <mc:Fallback>
                <p:oleObj name="Equation" r:id="rId3" imgW="2755800" imgH="431640" progId="Equation.DSMT4">
                  <p:embed/>
                  <p:pic>
                    <p:nvPicPr>
                      <p:cNvPr id="19" name="Object 18">
                        <a:extLst>
                          <a:ext uri="{FF2B5EF4-FFF2-40B4-BE49-F238E27FC236}">
                            <a16:creationId xmlns:a16="http://schemas.microsoft.com/office/drawing/2014/main" id="{0A893449-52B0-407A-9019-29AD3D97300D}"/>
                          </a:ext>
                        </a:extLst>
                      </p:cNvPr>
                      <p:cNvPicPr>
                        <a:picLocks noChangeAspect="1" noChangeArrowheads="1"/>
                      </p:cNvPicPr>
                      <p:nvPr/>
                    </p:nvPicPr>
                    <p:blipFill>
                      <a:blip r:embed="rId4"/>
                      <a:srcRect/>
                      <a:stretch>
                        <a:fillRect/>
                      </a:stretch>
                    </p:blipFill>
                    <p:spPr bwMode="auto">
                      <a:xfrm>
                        <a:off x="374792" y="2855633"/>
                        <a:ext cx="4316331" cy="669991"/>
                      </a:xfrm>
                      <a:prstGeom prst="rect">
                        <a:avLst/>
                      </a:prstGeom>
                      <a:solidFill>
                        <a:srgbClr val="CCFFCC"/>
                      </a:solidFill>
                    </p:spPr>
                  </p:pic>
                </p:oleObj>
              </mc:Fallback>
            </mc:AlternateContent>
          </a:graphicData>
        </a:graphic>
      </p:graphicFrame>
      <p:graphicFrame>
        <p:nvGraphicFramePr>
          <p:cNvPr id="39" name="Object 38">
            <a:extLst>
              <a:ext uri="{FF2B5EF4-FFF2-40B4-BE49-F238E27FC236}">
                <a16:creationId xmlns:a16="http://schemas.microsoft.com/office/drawing/2014/main" id="{F2930387-6863-44BF-8B7D-3DD76B05612F}"/>
              </a:ext>
            </a:extLst>
          </p:cNvPr>
          <p:cNvGraphicFramePr>
            <a:graphicFrameLocks noChangeAspect="1"/>
          </p:cNvGraphicFramePr>
          <p:nvPr/>
        </p:nvGraphicFramePr>
        <p:xfrm>
          <a:off x="406743" y="4401619"/>
          <a:ext cx="1393777" cy="719142"/>
        </p:xfrm>
        <a:graphic>
          <a:graphicData uri="http://schemas.openxmlformats.org/presentationml/2006/ole">
            <mc:AlternateContent xmlns:mc="http://schemas.openxmlformats.org/markup-compatibility/2006">
              <mc:Choice xmlns:v="urn:schemas-microsoft-com:vml" Requires="v">
                <p:oleObj name="Equation" r:id="rId5" imgW="939392" imgH="482391" progId="Equation.DSMT4">
                  <p:embed/>
                </p:oleObj>
              </mc:Choice>
              <mc:Fallback>
                <p:oleObj name="Equation" r:id="rId5" imgW="939392" imgH="482391" progId="Equation.DSMT4">
                  <p:embed/>
                  <p:pic>
                    <p:nvPicPr>
                      <p:cNvPr id="39" name="Object 38">
                        <a:extLst>
                          <a:ext uri="{FF2B5EF4-FFF2-40B4-BE49-F238E27FC236}">
                            <a16:creationId xmlns:a16="http://schemas.microsoft.com/office/drawing/2014/main" id="{F2930387-6863-44BF-8B7D-3DD76B0561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43" y="4401619"/>
                        <a:ext cx="1393777" cy="719142"/>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8E91A64E-18B3-4BF0-9953-75C88E6239FA}"/>
              </a:ext>
            </a:extLst>
          </p:cNvPr>
          <p:cNvSpPr txBox="1"/>
          <p:nvPr/>
        </p:nvSpPr>
        <p:spPr>
          <a:xfrm>
            <a:off x="314047" y="3706729"/>
            <a:ext cx="10506486" cy="584775"/>
          </a:xfrm>
          <a:prstGeom prst="rect">
            <a:avLst/>
          </a:prstGeom>
          <a:noFill/>
        </p:spPr>
        <p:txBody>
          <a:bodyPr wrap="square" rtlCol="0">
            <a:spAutoFit/>
          </a:bodyPr>
          <a:lstStyle/>
          <a:p>
            <a:r>
              <a:rPr lang="en-US" sz="1600"/>
              <a:t>T is the stress-energy tensor, and can be written in matrix form as below.  Q</a:t>
            </a:r>
            <a:r>
              <a:rPr lang="en-US" sz="1600" baseline="-25000"/>
              <a:t>e</a:t>
            </a:r>
            <a:r>
              <a:rPr lang="en-US" sz="1600"/>
              <a:t> is the energy density, and Q</a:t>
            </a:r>
            <a:r>
              <a:rPr lang="en-US" sz="1600" baseline="-25000"/>
              <a:t>p</a:t>
            </a:r>
            <a:r>
              <a:rPr lang="en-US" sz="1600"/>
              <a:t> the momentum density, along the string.  The associated J</a:t>
            </a:r>
            <a:r>
              <a:rPr lang="en-US" sz="1600" baseline="-25000"/>
              <a:t>e</a:t>
            </a:r>
            <a:r>
              <a:rPr lang="en-US" sz="1600"/>
              <a:t> and J</a:t>
            </a:r>
            <a:r>
              <a:rPr lang="en-US" sz="1600" baseline="-25000"/>
              <a:t>p</a:t>
            </a:r>
            <a:r>
              <a:rPr lang="en-US" sz="1600"/>
              <a:t> are the energy current, and momentum current respectively.  </a:t>
            </a:r>
          </a:p>
        </p:txBody>
      </p:sp>
      <p:graphicFrame>
        <p:nvGraphicFramePr>
          <p:cNvPr id="12" name="Object 11">
            <a:extLst>
              <a:ext uri="{FF2B5EF4-FFF2-40B4-BE49-F238E27FC236}">
                <a16:creationId xmlns:a16="http://schemas.microsoft.com/office/drawing/2014/main" id="{1C3C0611-48C8-4A68-9841-B1A5727867E0}"/>
              </a:ext>
            </a:extLst>
          </p:cNvPr>
          <p:cNvGraphicFramePr>
            <a:graphicFrameLocks noChangeAspect="1"/>
          </p:cNvGraphicFramePr>
          <p:nvPr/>
        </p:nvGraphicFramePr>
        <p:xfrm>
          <a:off x="374792" y="6060045"/>
          <a:ext cx="2787285" cy="584775"/>
        </p:xfrm>
        <a:graphic>
          <a:graphicData uri="http://schemas.openxmlformats.org/presentationml/2006/ole">
            <mc:AlternateContent xmlns:mc="http://schemas.openxmlformats.org/markup-compatibility/2006">
              <mc:Choice xmlns:v="urn:schemas-microsoft-com:vml" Requires="v">
                <p:oleObj name="Equation" r:id="rId7" imgW="2197100" imgH="457200" progId="Equation.DSMT4">
                  <p:embed/>
                </p:oleObj>
              </mc:Choice>
              <mc:Fallback>
                <p:oleObj name="Equation" r:id="rId7" imgW="2197100" imgH="457200" progId="Equation.DSMT4">
                  <p:embed/>
                  <p:pic>
                    <p:nvPicPr>
                      <p:cNvPr id="12" name="Object 11">
                        <a:extLst>
                          <a:ext uri="{FF2B5EF4-FFF2-40B4-BE49-F238E27FC236}">
                            <a16:creationId xmlns:a16="http://schemas.microsoft.com/office/drawing/2014/main" id="{1C3C0611-48C8-4A68-9841-B1A5727867E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4792" y="6060045"/>
                        <a:ext cx="2787285" cy="584775"/>
                      </a:xfrm>
                      <a:prstGeom prst="rect">
                        <a:avLst/>
                      </a:prstGeom>
                      <a:solidFill>
                        <a:srgbClr val="CCFFCC"/>
                      </a:solidFill>
                    </p:spPr>
                  </p:pic>
                </p:oleObj>
              </mc:Fallback>
            </mc:AlternateContent>
          </a:graphicData>
        </a:graphic>
      </p:graphicFrame>
      <p:graphicFrame>
        <p:nvGraphicFramePr>
          <p:cNvPr id="15" name="Object 14">
            <a:extLst>
              <a:ext uri="{FF2B5EF4-FFF2-40B4-BE49-F238E27FC236}">
                <a16:creationId xmlns:a16="http://schemas.microsoft.com/office/drawing/2014/main" id="{AC22019C-2A0F-458E-982E-1A58120C3BF7}"/>
              </a:ext>
            </a:extLst>
          </p:cNvPr>
          <p:cNvGraphicFramePr>
            <a:graphicFrameLocks noChangeAspect="1"/>
          </p:cNvGraphicFramePr>
          <p:nvPr/>
        </p:nvGraphicFramePr>
        <p:xfrm>
          <a:off x="374792" y="1454533"/>
          <a:ext cx="2015946" cy="610520"/>
        </p:xfrm>
        <a:graphic>
          <a:graphicData uri="http://schemas.openxmlformats.org/presentationml/2006/ole">
            <mc:AlternateContent xmlns:mc="http://schemas.openxmlformats.org/markup-compatibility/2006">
              <mc:Choice xmlns:v="urn:schemas-microsoft-com:vml" Requires="v">
                <p:oleObj name="Equation" r:id="rId9" imgW="1562100" imgH="469900" progId="Equation.DSMT4">
                  <p:embed/>
                </p:oleObj>
              </mc:Choice>
              <mc:Fallback>
                <p:oleObj name="Equation" r:id="rId9" imgW="1562100" imgH="469900" progId="Equation.DSMT4">
                  <p:embed/>
                  <p:pic>
                    <p:nvPicPr>
                      <p:cNvPr id="15" name="Object 14">
                        <a:extLst>
                          <a:ext uri="{FF2B5EF4-FFF2-40B4-BE49-F238E27FC236}">
                            <a16:creationId xmlns:a16="http://schemas.microsoft.com/office/drawing/2014/main" id="{AC22019C-2A0F-458E-982E-1A58120C3BF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4792" y="1454533"/>
                        <a:ext cx="2015946" cy="610520"/>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828DA7F3-C359-484E-96B7-0F394039488D}"/>
              </a:ext>
            </a:extLst>
          </p:cNvPr>
          <p:cNvSpPr txBox="1"/>
          <p:nvPr/>
        </p:nvSpPr>
        <p:spPr>
          <a:xfrm>
            <a:off x="314046" y="934874"/>
            <a:ext cx="9037344" cy="338554"/>
          </a:xfrm>
          <a:prstGeom prst="rect">
            <a:avLst/>
          </a:prstGeom>
          <a:noFill/>
        </p:spPr>
        <p:txBody>
          <a:bodyPr wrap="square" rtlCol="0">
            <a:spAutoFit/>
          </a:bodyPr>
          <a:lstStyle/>
          <a:p>
            <a:r>
              <a:rPr lang="en-US" sz="1600"/>
              <a:t>Say we have some generic 1D action, below.  Then minimizing will give us the EL equations to the right:</a:t>
            </a:r>
          </a:p>
        </p:txBody>
      </p:sp>
      <p:graphicFrame>
        <p:nvGraphicFramePr>
          <p:cNvPr id="18" name="Object 17">
            <a:extLst>
              <a:ext uri="{FF2B5EF4-FFF2-40B4-BE49-F238E27FC236}">
                <a16:creationId xmlns:a16="http://schemas.microsoft.com/office/drawing/2014/main" id="{67FB6123-9C96-4D23-9019-AF98A0D0A4A0}"/>
              </a:ext>
            </a:extLst>
          </p:cNvPr>
          <p:cNvGraphicFramePr>
            <a:graphicFrameLocks noChangeAspect="1"/>
          </p:cNvGraphicFramePr>
          <p:nvPr/>
        </p:nvGraphicFramePr>
        <p:xfrm>
          <a:off x="3837822" y="1477725"/>
          <a:ext cx="2441894" cy="560976"/>
        </p:xfrm>
        <a:graphic>
          <a:graphicData uri="http://schemas.openxmlformats.org/presentationml/2006/ole">
            <mc:AlternateContent xmlns:mc="http://schemas.openxmlformats.org/markup-compatibility/2006">
              <mc:Choice xmlns:v="urn:schemas-microsoft-com:vml" Requires="v">
                <p:oleObj name="Equation" r:id="rId11" imgW="1879560" imgH="431640" progId="Equation.DSMT4">
                  <p:embed/>
                </p:oleObj>
              </mc:Choice>
              <mc:Fallback>
                <p:oleObj name="Equation" r:id="rId11" imgW="1879560" imgH="431640" progId="Equation.DSMT4">
                  <p:embed/>
                  <p:pic>
                    <p:nvPicPr>
                      <p:cNvPr id="18" name="Object 17">
                        <a:extLst>
                          <a:ext uri="{FF2B5EF4-FFF2-40B4-BE49-F238E27FC236}">
                            <a16:creationId xmlns:a16="http://schemas.microsoft.com/office/drawing/2014/main" id="{67FB6123-9C96-4D23-9019-AF98A0D0A4A0}"/>
                          </a:ext>
                        </a:extLst>
                      </p:cNvPr>
                      <p:cNvPicPr/>
                      <p:nvPr/>
                    </p:nvPicPr>
                    <p:blipFill>
                      <a:blip r:embed="rId12"/>
                      <a:stretch>
                        <a:fillRect/>
                      </a:stretch>
                    </p:blipFill>
                    <p:spPr>
                      <a:xfrm>
                        <a:off x="3837822" y="1477725"/>
                        <a:ext cx="2441894" cy="560976"/>
                      </a:xfrm>
                      <a:prstGeom prst="rect">
                        <a:avLst/>
                      </a:prstGeom>
                    </p:spPr>
                  </p:pic>
                </p:oleObj>
              </mc:Fallback>
            </mc:AlternateContent>
          </a:graphicData>
        </a:graphic>
      </p:graphicFrame>
      <p:cxnSp>
        <p:nvCxnSpPr>
          <p:cNvPr id="23" name="Straight Arrow Connector 22">
            <a:extLst>
              <a:ext uri="{FF2B5EF4-FFF2-40B4-BE49-F238E27FC236}">
                <a16:creationId xmlns:a16="http://schemas.microsoft.com/office/drawing/2014/main" id="{1F9EA529-EC2F-48C2-8F25-60F199F084B6}"/>
              </a:ext>
            </a:extLst>
          </p:cNvPr>
          <p:cNvCxnSpPr/>
          <p:nvPr/>
        </p:nvCxnSpPr>
        <p:spPr>
          <a:xfrm>
            <a:off x="2677212" y="1758213"/>
            <a:ext cx="93325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615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0E6389-B0B9-4443-8031-DD43B5E06C19}"/>
              </a:ext>
            </a:extLst>
          </p:cNvPr>
          <p:cNvSpPr txBox="1"/>
          <p:nvPr/>
        </p:nvSpPr>
        <p:spPr>
          <a:xfrm>
            <a:off x="4128940" y="188537"/>
            <a:ext cx="2970108" cy="584775"/>
          </a:xfrm>
          <a:prstGeom prst="rect">
            <a:avLst/>
          </a:prstGeom>
          <a:noFill/>
        </p:spPr>
        <p:txBody>
          <a:bodyPr wrap="none" rtlCol="0">
            <a:spAutoFit/>
          </a:bodyPr>
          <a:lstStyle/>
          <a:p>
            <a:r>
              <a:rPr lang="en-US" sz="3200" b="1" u="sng"/>
              <a:t>Fluid Kinematics</a:t>
            </a:r>
            <a:endParaRPr lang="en-US" b="1" u="sng"/>
          </a:p>
        </p:txBody>
      </p:sp>
      <p:sp>
        <p:nvSpPr>
          <p:cNvPr id="3" name="TextBox 2">
            <a:extLst>
              <a:ext uri="{FF2B5EF4-FFF2-40B4-BE49-F238E27FC236}">
                <a16:creationId xmlns:a16="http://schemas.microsoft.com/office/drawing/2014/main" id="{60D4DE07-5B7A-43FE-8F41-BC541E0AA03E}"/>
              </a:ext>
            </a:extLst>
          </p:cNvPr>
          <p:cNvSpPr txBox="1"/>
          <p:nvPr/>
        </p:nvSpPr>
        <p:spPr>
          <a:xfrm>
            <a:off x="357184" y="831399"/>
            <a:ext cx="8222187" cy="369332"/>
          </a:xfrm>
          <a:prstGeom prst="rect">
            <a:avLst/>
          </a:prstGeom>
          <a:noFill/>
        </p:spPr>
        <p:txBody>
          <a:bodyPr wrap="none" rtlCol="0">
            <a:spAutoFit/>
          </a:bodyPr>
          <a:lstStyle/>
          <a:p>
            <a:r>
              <a:rPr lang="en-US"/>
              <a:t>We can describe a fluid with four fields: density, velocity, pressure, and temperature:  </a:t>
            </a:r>
          </a:p>
        </p:txBody>
      </p:sp>
      <p:graphicFrame>
        <p:nvGraphicFramePr>
          <p:cNvPr id="5" name="Object 4">
            <a:extLst>
              <a:ext uri="{FF2B5EF4-FFF2-40B4-BE49-F238E27FC236}">
                <a16:creationId xmlns:a16="http://schemas.microsoft.com/office/drawing/2014/main" id="{BE678547-83E0-419B-9CC4-ED4D02D2C3D9}"/>
              </a:ext>
            </a:extLst>
          </p:cNvPr>
          <p:cNvGraphicFramePr>
            <a:graphicFrameLocks noChangeAspect="1"/>
          </p:cNvGraphicFramePr>
          <p:nvPr/>
        </p:nvGraphicFramePr>
        <p:xfrm>
          <a:off x="465138" y="1417638"/>
          <a:ext cx="2897187" cy="1130300"/>
        </p:xfrm>
        <a:graphic>
          <a:graphicData uri="http://schemas.openxmlformats.org/presentationml/2006/ole">
            <mc:AlternateContent xmlns:mc="http://schemas.openxmlformats.org/markup-compatibility/2006">
              <mc:Choice xmlns:v="urn:schemas-microsoft-com:vml" Requires="v">
                <p:oleObj name="Equation" r:id="rId2" imgW="2273040" imgH="888840" progId="Equation.DSMT4">
                  <p:embed/>
                </p:oleObj>
              </mc:Choice>
              <mc:Fallback>
                <p:oleObj name="Equation" r:id="rId2" imgW="2273040" imgH="888840" progId="Equation.DSMT4">
                  <p:embed/>
                  <p:pic>
                    <p:nvPicPr>
                      <p:cNvPr id="5" name="Object 4">
                        <a:extLst>
                          <a:ext uri="{FF2B5EF4-FFF2-40B4-BE49-F238E27FC236}">
                            <a16:creationId xmlns:a16="http://schemas.microsoft.com/office/drawing/2014/main" id="{BE678547-83E0-419B-9CC4-ED4D02D2C3D9}"/>
                          </a:ext>
                        </a:extLst>
                      </p:cNvPr>
                      <p:cNvPicPr>
                        <a:picLocks noChangeAspect="1" noChangeArrowheads="1"/>
                      </p:cNvPicPr>
                      <p:nvPr/>
                    </p:nvPicPr>
                    <p:blipFill>
                      <a:blip r:embed="rId3"/>
                      <a:srcRect/>
                      <a:stretch>
                        <a:fillRect/>
                      </a:stretch>
                    </p:blipFill>
                    <p:spPr bwMode="auto">
                      <a:xfrm>
                        <a:off x="465138" y="1417638"/>
                        <a:ext cx="2897187" cy="1130300"/>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1F862C98-DB5A-4C54-82F4-AE226A8C289B}"/>
              </a:ext>
            </a:extLst>
          </p:cNvPr>
          <p:cNvGraphicFramePr>
            <a:graphicFrameLocks noChangeAspect="1"/>
          </p:cNvGraphicFramePr>
          <p:nvPr/>
        </p:nvGraphicFramePr>
        <p:xfrm>
          <a:off x="3745151" y="3143249"/>
          <a:ext cx="5478463" cy="1485900"/>
        </p:xfrm>
        <a:graphic>
          <a:graphicData uri="http://schemas.openxmlformats.org/presentationml/2006/ole">
            <mc:AlternateContent xmlns:mc="http://schemas.openxmlformats.org/markup-compatibility/2006">
              <mc:Choice xmlns:v="urn:schemas-microsoft-com:vml" Requires="v">
                <p:oleObj name="Bitmap Image" r:id="rId4" imgW="10685714" imgH="2676899" progId="Paint.Picture">
                  <p:embed/>
                </p:oleObj>
              </mc:Choice>
              <mc:Fallback>
                <p:oleObj name="Bitmap Image" r:id="rId4" imgW="10685714" imgH="2676899" progId="Paint.Picture">
                  <p:embed/>
                  <p:pic>
                    <p:nvPicPr>
                      <p:cNvPr id="7" name="Object 6">
                        <a:extLst>
                          <a:ext uri="{FF2B5EF4-FFF2-40B4-BE49-F238E27FC236}">
                            <a16:creationId xmlns:a16="http://schemas.microsoft.com/office/drawing/2014/main" id="{1F862C98-DB5A-4C54-82F4-AE226A8C28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8426" b="1266"/>
                      <a:stretch>
                        <a:fillRect/>
                      </a:stretch>
                    </p:blipFill>
                    <p:spPr bwMode="auto">
                      <a:xfrm>
                        <a:off x="3745151" y="3143249"/>
                        <a:ext cx="5478463" cy="148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a:extLst>
              <a:ext uri="{FF2B5EF4-FFF2-40B4-BE49-F238E27FC236}">
                <a16:creationId xmlns:a16="http://schemas.microsoft.com/office/drawing/2014/main" id="{628E8067-5293-4A87-9796-5FDB26900A7C}"/>
              </a:ext>
            </a:extLst>
          </p:cNvPr>
          <p:cNvSpPr txBox="1"/>
          <p:nvPr/>
        </p:nvSpPr>
        <p:spPr>
          <a:xfrm>
            <a:off x="3512871" y="1298280"/>
            <a:ext cx="6974732" cy="923330"/>
          </a:xfrm>
          <a:prstGeom prst="rect">
            <a:avLst/>
          </a:prstGeom>
          <a:noFill/>
        </p:spPr>
        <p:txBody>
          <a:bodyPr wrap="square" rtlCol="0">
            <a:spAutoFit/>
          </a:bodyPr>
          <a:lstStyle/>
          <a:p>
            <a:r>
              <a:rPr lang="en-US"/>
              <a:t>And we’d like to determine how these variables interact.  To do so, it is convenient to consider the general ways a fluid may move.  And what the rates of these motions is, at a given point and time.</a:t>
            </a:r>
          </a:p>
        </p:txBody>
      </p:sp>
      <p:sp>
        <p:nvSpPr>
          <p:cNvPr id="11" name="Freeform: Shape 10">
            <a:extLst>
              <a:ext uri="{FF2B5EF4-FFF2-40B4-BE49-F238E27FC236}">
                <a16:creationId xmlns:a16="http://schemas.microsoft.com/office/drawing/2014/main" id="{BDBA5DBE-E1D5-4309-9F9D-05BF79C8C7C7}"/>
              </a:ext>
            </a:extLst>
          </p:cNvPr>
          <p:cNvSpPr/>
          <p:nvPr/>
        </p:nvSpPr>
        <p:spPr>
          <a:xfrm>
            <a:off x="7120649" y="4717914"/>
            <a:ext cx="484125" cy="856034"/>
          </a:xfrm>
          <a:custGeom>
            <a:avLst/>
            <a:gdLst>
              <a:gd name="connsiteX0" fmla="*/ 0 w 875526"/>
              <a:gd name="connsiteY0" fmla="*/ 0 h 865762"/>
              <a:gd name="connsiteX1" fmla="*/ 48638 w 875526"/>
              <a:gd name="connsiteY1" fmla="*/ 126459 h 865762"/>
              <a:gd name="connsiteX2" fmla="*/ 97277 w 875526"/>
              <a:gd name="connsiteY2" fmla="*/ 194553 h 865762"/>
              <a:gd name="connsiteX3" fmla="*/ 136187 w 875526"/>
              <a:gd name="connsiteY3" fmla="*/ 252919 h 865762"/>
              <a:gd name="connsiteX4" fmla="*/ 165370 w 875526"/>
              <a:gd name="connsiteY4" fmla="*/ 272374 h 865762"/>
              <a:gd name="connsiteX5" fmla="*/ 194553 w 875526"/>
              <a:gd name="connsiteY5" fmla="*/ 301557 h 865762"/>
              <a:gd name="connsiteX6" fmla="*/ 262647 w 875526"/>
              <a:gd name="connsiteY6" fmla="*/ 359923 h 865762"/>
              <a:gd name="connsiteX7" fmla="*/ 389106 w 875526"/>
              <a:gd name="connsiteY7" fmla="*/ 437745 h 865762"/>
              <a:gd name="connsiteX8" fmla="*/ 428017 w 875526"/>
              <a:gd name="connsiteY8" fmla="*/ 466928 h 865762"/>
              <a:gd name="connsiteX9" fmla="*/ 466928 w 875526"/>
              <a:gd name="connsiteY9" fmla="*/ 486383 h 865762"/>
              <a:gd name="connsiteX10" fmla="*/ 505838 w 875526"/>
              <a:gd name="connsiteY10" fmla="*/ 515566 h 865762"/>
              <a:gd name="connsiteX11" fmla="*/ 535021 w 875526"/>
              <a:gd name="connsiteY11" fmla="*/ 535021 h 865762"/>
              <a:gd name="connsiteX12" fmla="*/ 554477 w 875526"/>
              <a:gd name="connsiteY12" fmla="*/ 554476 h 865762"/>
              <a:gd name="connsiteX13" fmla="*/ 593387 w 875526"/>
              <a:gd name="connsiteY13" fmla="*/ 564204 h 865762"/>
              <a:gd name="connsiteX14" fmla="*/ 622570 w 875526"/>
              <a:gd name="connsiteY14" fmla="*/ 583659 h 865762"/>
              <a:gd name="connsiteX15" fmla="*/ 642025 w 875526"/>
              <a:gd name="connsiteY15" fmla="*/ 603115 h 865762"/>
              <a:gd name="connsiteX16" fmla="*/ 719847 w 875526"/>
              <a:gd name="connsiteY16" fmla="*/ 642025 h 865762"/>
              <a:gd name="connsiteX17" fmla="*/ 768485 w 875526"/>
              <a:gd name="connsiteY17" fmla="*/ 690664 h 865762"/>
              <a:gd name="connsiteX18" fmla="*/ 797668 w 875526"/>
              <a:gd name="connsiteY18" fmla="*/ 719847 h 865762"/>
              <a:gd name="connsiteX19" fmla="*/ 846306 w 875526"/>
              <a:gd name="connsiteY19" fmla="*/ 787940 h 865762"/>
              <a:gd name="connsiteX20" fmla="*/ 856034 w 875526"/>
              <a:gd name="connsiteY20" fmla="*/ 826851 h 865762"/>
              <a:gd name="connsiteX21" fmla="*/ 875489 w 875526"/>
              <a:gd name="connsiteY21" fmla="*/ 865762 h 86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75526" h="865762">
                <a:moveTo>
                  <a:pt x="0" y="0"/>
                </a:moveTo>
                <a:cubicBezTo>
                  <a:pt x="19676" y="59029"/>
                  <a:pt x="22069" y="79964"/>
                  <a:pt x="48638" y="126459"/>
                </a:cubicBezTo>
                <a:cubicBezTo>
                  <a:pt x="62691" y="151051"/>
                  <a:pt x="81044" y="171362"/>
                  <a:pt x="97277" y="194553"/>
                </a:cubicBezTo>
                <a:cubicBezTo>
                  <a:pt x="110686" y="213709"/>
                  <a:pt x="116732" y="239949"/>
                  <a:pt x="136187" y="252919"/>
                </a:cubicBezTo>
                <a:cubicBezTo>
                  <a:pt x="145915" y="259404"/>
                  <a:pt x="156389" y="264890"/>
                  <a:pt x="165370" y="272374"/>
                </a:cubicBezTo>
                <a:cubicBezTo>
                  <a:pt x="175938" y="281181"/>
                  <a:pt x="184327" y="292354"/>
                  <a:pt x="194553" y="301557"/>
                </a:cubicBezTo>
                <a:cubicBezTo>
                  <a:pt x="216774" y="321556"/>
                  <a:pt x="238731" y="341986"/>
                  <a:pt x="262647" y="359923"/>
                </a:cubicBezTo>
                <a:cubicBezTo>
                  <a:pt x="465831" y="512311"/>
                  <a:pt x="276005" y="367056"/>
                  <a:pt x="389106" y="437745"/>
                </a:cubicBezTo>
                <a:cubicBezTo>
                  <a:pt x="402854" y="446338"/>
                  <a:pt x="414268" y="458335"/>
                  <a:pt x="428017" y="466928"/>
                </a:cubicBezTo>
                <a:cubicBezTo>
                  <a:pt x="440314" y="474614"/>
                  <a:pt x="454631" y="478697"/>
                  <a:pt x="466928" y="486383"/>
                </a:cubicBezTo>
                <a:cubicBezTo>
                  <a:pt x="480676" y="494976"/>
                  <a:pt x="492645" y="506143"/>
                  <a:pt x="505838" y="515566"/>
                </a:cubicBezTo>
                <a:cubicBezTo>
                  <a:pt x="515351" y="522361"/>
                  <a:pt x="525892" y="527718"/>
                  <a:pt x="535021" y="535021"/>
                </a:cubicBezTo>
                <a:cubicBezTo>
                  <a:pt x="542183" y="540750"/>
                  <a:pt x="546274" y="550374"/>
                  <a:pt x="554477" y="554476"/>
                </a:cubicBezTo>
                <a:cubicBezTo>
                  <a:pt x="566435" y="560455"/>
                  <a:pt x="580417" y="560961"/>
                  <a:pt x="593387" y="564204"/>
                </a:cubicBezTo>
                <a:cubicBezTo>
                  <a:pt x="603115" y="570689"/>
                  <a:pt x="613441" y="576356"/>
                  <a:pt x="622570" y="583659"/>
                </a:cubicBezTo>
                <a:cubicBezTo>
                  <a:pt x="629732" y="589388"/>
                  <a:pt x="634161" y="598396"/>
                  <a:pt x="642025" y="603115"/>
                </a:cubicBezTo>
                <a:cubicBezTo>
                  <a:pt x="666894" y="618037"/>
                  <a:pt x="719847" y="642025"/>
                  <a:pt x="719847" y="642025"/>
                </a:cubicBezTo>
                <a:lnTo>
                  <a:pt x="768485" y="690664"/>
                </a:lnTo>
                <a:cubicBezTo>
                  <a:pt x="778213" y="700392"/>
                  <a:pt x="791516" y="707542"/>
                  <a:pt x="797668" y="719847"/>
                </a:cubicBezTo>
                <a:cubicBezTo>
                  <a:pt x="823275" y="771062"/>
                  <a:pt x="806869" y="748503"/>
                  <a:pt x="846306" y="787940"/>
                </a:cubicBezTo>
                <a:cubicBezTo>
                  <a:pt x="849549" y="800910"/>
                  <a:pt x="850768" y="814562"/>
                  <a:pt x="856034" y="826851"/>
                </a:cubicBezTo>
                <a:cubicBezTo>
                  <a:pt x="877288" y="876443"/>
                  <a:pt x="875489" y="839430"/>
                  <a:pt x="875489" y="86576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9184A6DD-18A4-4CF4-800C-A1882C80CA20}"/>
              </a:ext>
            </a:extLst>
          </p:cNvPr>
          <p:cNvSpPr/>
          <p:nvPr/>
        </p:nvSpPr>
        <p:spPr>
          <a:xfrm>
            <a:off x="8657619" y="4659548"/>
            <a:ext cx="2305455" cy="778213"/>
          </a:xfrm>
          <a:custGeom>
            <a:avLst/>
            <a:gdLst>
              <a:gd name="connsiteX0" fmla="*/ 0 w 2305455"/>
              <a:gd name="connsiteY0" fmla="*/ 0 h 778213"/>
              <a:gd name="connsiteX1" fmla="*/ 97277 w 2305455"/>
              <a:gd name="connsiteY1" fmla="*/ 58366 h 778213"/>
              <a:gd name="connsiteX2" fmla="*/ 243192 w 2305455"/>
              <a:gd name="connsiteY2" fmla="*/ 97277 h 778213"/>
              <a:gd name="connsiteX3" fmla="*/ 369651 w 2305455"/>
              <a:gd name="connsiteY3" fmla="*/ 145915 h 778213"/>
              <a:gd name="connsiteX4" fmla="*/ 418290 w 2305455"/>
              <a:gd name="connsiteY4" fmla="*/ 155642 h 778213"/>
              <a:gd name="connsiteX5" fmla="*/ 476655 w 2305455"/>
              <a:gd name="connsiteY5" fmla="*/ 175098 h 778213"/>
              <a:gd name="connsiteX6" fmla="*/ 544749 w 2305455"/>
              <a:gd name="connsiteY6" fmla="*/ 194553 h 778213"/>
              <a:gd name="connsiteX7" fmla="*/ 651753 w 2305455"/>
              <a:gd name="connsiteY7" fmla="*/ 223736 h 778213"/>
              <a:gd name="connsiteX8" fmla="*/ 700392 w 2305455"/>
              <a:gd name="connsiteY8" fmla="*/ 243191 h 778213"/>
              <a:gd name="connsiteX9" fmla="*/ 758758 w 2305455"/>
              <a:gd name="connsiteY9" fmla="*/ 252919 h 778213"/>
              <a:gd name="connsiteX10" fmla="*/ 807396 w 2305455"/>
              <a:gd name="connsiteY10" fmla="*/ 262647 h 778213"/>
              <a:gd name="connsiteX11" fmla="*/ 875490 w 2305455"/>
              <a:gd name="connsiteY11" fmla="*/ 272374 h 778213"/>
              <a:gd name="connsiteX12" fmla="*/ 924128 w 2305455"/>
              <a:gd name="connsiteY12" fmla="*/ 282102 h 778213"/>
              <a:gd name="connsiteX13" fmla="*/ 982494 w 2305455"/>
              <a:gd name="connsiteY13" fmla="*/ 291830 h 778213"/>
              <a:gd name="connsiteX14" fmla="*/ 1031132 w 2305455"/>
              <a:gd name="connsiteY14" fmla="*/ 311285 h 778213"/>
              <a:gd name="connsiteX15" fmla="*/ 1099226 w 2305455"/>
              <a:gd name="connsiteY15" fmla="*/ 321013 h 778213"/>
              <a:gd name="connsiteX16" fmla="*/ 1342417 w 2305455"/>
              <a:gd name="connsiteY16" fmla="*/ 340468 h 778213"/>
              <a:gd name="connsiteX17" fmla="*/ 1459149 w 2305455"/>
              <a:gd name="connsiteY17" fmla="*/ 350196 h 778213"/>
              <a:gd name="connsiteX18" fmla="*/ 1624519 w 2305455"/>
              <a:gd name="connsiteY18" fmla="*/ 369651 h 778213"/>
              <a:gd name="connsiteX19" fmla="*/ 1702341 w 2305455"/>
              <a:gd name="connsiteY19" fmla="*/ 389106 h 778213"/>
              <a:gd name="connsiteX20" fmla="*/ 1848255 w 2305455"/>
              <a:gd name="connsiteY20" fmla="*/ 447472 h 778213"/>
              <a:gd name="connsiteX21" fmla="*/ 1955260 w 2305455"/>
              <a:gd name="connsiteY21" fmla="*/ 505838 h 778213"/>
              <a:gd name="connsiteX22" fmla="*/ 2052536 w 2305455"/>
              <a:gd name="connsiteY22" fmla="*/ 544749 h 778213"/>
              <a:gd name="connsiteX23" fmla="*/ 2091447 w 2305455"/>
              <a:gd name="connsiteY23" fmla="*/ 573932 h 778213"/>
              <a:gd name="connsiteX24" fmla="*/ 2120630 w 2305455"/>
              <a:gd name="connsiteY24" fmla="*/ 593387 h 778213"/>
              <a:gd name="connsiteX25" fmla="*/ 2149813 w 2305455"/>
              <a:gd name="connsiteY25" fmla="*/ 622570 h 778213"/>
              <a:gd name="connsiteX26" fmla="*/ 2208179 w 2305455"/>
              <a:gd name="connsiteY26" fmla="*/ 661481 h 778213"/>
              <a:gd name="connsiteX27" fmla="*/ 2295728 w 2305455"/>
              <a:gd name="connsiteY27" fmla="*/ 758757 h 778213"/>
              <a:gd name="connsiteX28" fmla="*/ 2305455 w 2305455"/>
              <a:gd name="connsiteY28" fmla="*/ 778213 h 77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05455" h="778213">
                <a:moveTo>
                  <a:pt x="0" y="0"/>
                </a:moveTo>
                <a:cubicBezTo>
                  <a:pt x="22203" y="14802"/>
                  <a:pt x="67362" y="48395"/>
                  <a:pt x="97277" y="58366"/>
                </a:cubicBezTo>
                <a:cubicBezTo>
                  <a:pt x="231761" y="103193"/>
                  <a:pt x="119582" y="53130"/>
                  <a:pt x="243192" y="97277"/>
                </a:cubicBezTo>
                <a:cubicBezTo>
                  <a:pt x="332981" y="129345"/>
                  <a:pt x="285494" y="122964"/>
                  <a:pt x="369651" y="145915"/>
                </a:cubicBezTo>
                <a:cubicBezTo>
                  <a:pt x="385602" y="150265"/>
                  <a:pt x="402339" y="151292"/>
                  <a:pt x="418290" y="155642"/>
                </a:cubicBezTo>
                <a:cubicBezTo>
                  <a:pt x="438075" y="161038"/>
                  <a:pt x="457054" y="169067"/>
                  <a:pt x="476655" y="175098"/>
                </a:cubicBezTo>
                <a:cubicBezTo>
                  <a:pt x="499217" y="182040"/>
                  <a:pt x="522354" y="187088"/>
                  <a:pt x="544749" y="194553"/>
                </a:cubicBezTo>
                <a:cubicBezTo>
                  <a:pt x="638483" y="225797"/>
                  <a:pt x="545910" y="206095"/>
                  <a:pt x="651753" y="223736"/>
                </a:cubicBezTo>
                <a:cubicBezTo>
                  <a:pt x="667966" y="230221"/>
                  <a:pt x="683545" y="238597"/>
                  <a:pt x="700392" y="243191"/>
                </a:cubicBezTo>
                <a:cubicBezTo>
                  <a:pt x="719421" y="248381"/>
                  <a:pt x="739352" y="249391"/>
                  <a:pt x="758758" y="252919"/>
                </a:cubicBezTo>
                <a:cubicBezTo>
                  <a:pt x="775025" y="255877"/>
                  <a:pt x="791087" y="259929"/>
                  <a:pt x="807396" y="262647"/>
                </a:cubicBezTo>
                <a:cubicBezTo>
                  <a:pt x="830012" y="266416"/>
                  <a:pt x="852874" y="268605"/>
                  <a:pt x="875490" y="272374"/>
                </a:cubicBezTo>
                <a:cubicBezTo>
                  <a:pt x="891799" y="275092"/>
                  <a:pt x="907861" y="279144"/>
                  <a:pt x="924128" y="282102"/>
                </a:cubicBezTo>
                <a:cubicBezTo>
                  <a:pt x="943534" y="285630"/>
                  <a:pt x="963039" y="288587"/>
                  <a:pt x="982494" y="291830"/>
                </a:cubicBezTo>
                <a:cubicBezTo>
                  <a:pt x="998707" y="298315"/>
                  <a:pt x="1014192" y="307050"/>
                  <a:pt x="1031132" y="311285"/>
                </a:cubicBezTo>
                <a:cubicBezTo>
                  <a:pt x="1053376" y="316846"/>
                  <a:pt x="1076398" y="318873"/>
                  <a:pt x="1099226" y="321013"/>
                </a:cubicBezTo>
                <a:cubicBezTo>
                  <a:pt x="1180194" y="328604"/>
                  <a:pt x="1261360" y="333896"/>
                  <a:pt x="1342417" y="340468"/>
                </a:cubicBezTo>
                <a:cubicBezTo>
                  <a:pt x="1381335" y="343624"/>
                  <a:pt x="1420496" y="344675"/>
                  <a:pt x="1459149" y="350196"/>
                </a:cubicBezTo>
                <a:cubicBezTo>
                  <a:pt x="1559503" y="364531"/>
                  <a:pt x="1504428" y="357641"/>
                  <a:pt x="1624519" y="369651"/>
                </a:cubicBezTo>
                <a:cubicBezTo>
                  <a:pt x="1650460" y="376136"/>
                  <a:pt x="1678425" y="377148"/>
                  <a:pt x="1702341" y="389106"/>
                </a:cubicBezTo>
                <a:cubicBezTo>
                  <a:pt x="1814405" y="445139"/>
                  <a:pt x="1764068" y="430636"/>
                  <a:pt x="1848255" y="447472"/>
                </a:cubicBezTo>
                <a:cubicBezTo>
                  <a:pt x="1890896" y="475900"/>
                  <a:pt x="1893458" y="479352"/>
                  <a:pt x="1955260" y="505838"/>
                </a:cubicBezTo>
                <a:cubicBezTo>
                  <a:pt x="2010821" y="529650"/>
                  <a:pt x="2006994" y="516285"/>
                  <a:pt x="2052536" y="544749"/>
                </a:cubicBezTo>
                <a:cubicBezTo>
                  <a:pt x="2066284" y="553342"/>
                  <a:pt x="2078254" y="564509"/>
                  <a:pt x="2091447" y="573932"/>
                </a:cubicBezTo>
                <a:cubicBezTo>
                  <a:pt x="2100961" y="580727"/>
                  <a:pt x="2111649" y="585903"/>
                  <a:pt x="2120630" y="593387"/>
                </a:cubicBezTo>
                <a:cubicBezTo>
                  <a:pt x="2131198" y="602194"/>
                  <a:pt x="2138954" y="614124"/>
                  <a:pt x="2149813" y="622570"/>
                </a:cubicBezTo>
                <a:cubicBezTo>
                  <a:pt x="2168270" y="636925"/>
                  <a:pt x="2191645" y="644947"/>
                  <a:pt x="2208179" y="661481"/>
                </a:cubicBezTo>
                <a:cubicBezTo>
                  <a:pt x="2258952" y="712254"/>
                  <a:pt x="2267785" y="712185"/>
                  <a:pt x="2295728" y="758757"/>
                </a:cubicBezTo>
                <a:cubicBezTo>
                  <a:pt x="2299458" y="764974"/>
                  <a:pt x="2302213" y="771728"/>
                  <a:pt x="2305455" y="77821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Object 12">
            <a:extLst>
              <a:ext uri="{FF2B5EF4-FFF2-40B4-BE49-F238E27FC236}">
                <a16:creationId xmlns:a16="http://schemas.microsoft.com/office/drawing/2014/main" id="{3AADD546-CCF2-47CC-86C6-25B76CC4AC7D}"/>
              </a:ext>
            </a:extLst>
          </p:cNvPr>
          <p:cNvGraphicFramePr>
            <a:graphicFrameLocks noChangeAspect="1"/>
          </p:cNvGraphicFramePr>
          <p:nvPr/>
        </p:nvGraphicFramePr>
        <p:xfrm>
          <a:off x="1827547" y="5849055"/>
          <a:ext cx="635540" cy="317770"/>
        </p:xfrm>
        <a:graphic>
          <a:graphicData uri="http://schemas.openxmlformats.org/presentationml/2006/ole">
            <mc:AlternateContent xmlns:mc="http://schemas.openxmlformats.org/markup-compatibility/2006">
              <mc:Choice xmlns:v="urn:schemas-microsoft-com:vml" Requires="v">
                <p:oleObj name="Equation" r:id="rId6" imgW="406080" imgH="203040" progId="Equation.DSMT4">
                  <p:embed/>
                </p:oleObj>
              </mc:Choice>
              <mc:Fallback>
                <p:oleObj name="Equation" r:id="rId6" imgW="406080" imgH="203040" progId="Equation.DSMT4">
                  <p:embed/>
                  <p:pic>
                    <p:nvPicPr>
                      <p:cNvPr id="13" name="Object 12">
                        <a:extLst>
                          <a:ext uri="{FF2B5EF4-FFF2-40B4-BE49-F238E27FC236}">
                            <a16:creationId xmlns:a16="http://schemas.microsoft.com/office/drawing/2014/main" id="{3AADD546-CCF2-47CC-86C6-25B76CC4AC7D}"/>
                          </a:ext>
                        </a:extLst>
                      </p:cNvPr>
                      <p:cNvPicPr/>
                      <p:nvPr/>
                    </p:nvPicPr>
                    <p:blipFill>
                      <a:blip r:embed="rId7"/>
                      <a:stretch>
                        <a:fillRect/>
                      </a:stretch>
                    </p:blipFill>
                    <p:spPr>
                      <a:xfrm>
                        <a:off x="1827547" y="5849055"/>
                        <a:ext cx="635540" cy="317770"/>
                      </a:xfrm>
                      <a:prstGeom prst="rect">
                        <a:avLst/>
                      </a:prstGeom>
                      <a:solidFill>
                        <a:srgbClr val="CCFFCC"/>
                      </a:solidFill>
                    </p:spPr>
                  </p:pic>
                </p:oleObj>
              </mc:Fallback>
            </mc:AlternateContent>
          </a:graphicData>
        </a:graphic>
      </p:graphicFrame>
      <p:graphicFrame>
        <p:nvGraphicFramePr>
          <p:cNvPr id="15" name="Object 14">
            <a:extLst>
              <a:ext uri="{FF2B5EF4-FFF2-40B4-BE49-F238E27FC236}">
                <a16:creationId xmlns:a16="http://schemas.microsoft.com/office/drawing/2014/main" id="{3997C827-A719-473E-9271-4757E4B5F6C6}"/>
              </a:ext>
            </a:extLst>
          </p:cNvPr>
          <p:cNvGraphicFramePr>
            <a:graphicFrameLocks noChangeAspect="1"/>
          </p:cNvGraphicFramePr>
          <p:nvPr/>
        </p:nvGraphicFramePr>
        <p:xfrm>
          <a:off x="3945649" y="5747577"/>
          <a:ext cx="1210066" cy="486809"/>
        </p:xfrm>
        <a:graphic>
          <a:graphicData uri="http://schemas.openxmlformats.org/presentationml/2006/ole">
            <mc:AlternateContent xmlns:mc="http://schemas.openxmlformats.org/markup-compatibility/2006">
              <mc:Choice xmlns:v="urn:schemas-microsoft-com:vml" Requires="v">
                <p:oleObj name="Equation" r:id="rId8" imgW="965160" imgH="393480" progId="Equation.DSMT4">
                  <p:embed/>
                </p:oleObj>
              </mc:Choice>
              <mc:Fallback>
                <p:oleObj name="Equation" r:id="rId8" imgW="965160" imgH="393480" progId="Equation.DSMT4">
                  <p:embed/>
                  <p:pic>
                    <p:nvPicPr>
                      <p:cNvPr id="15" name="Object 14">
                        <a:extLst>
                          <a:ext uri="{FF2B5EF4-FFF2-40B4-BE49-F238E27FC236}">
                            <a16:creationId xmlns:a16="http://schemas.microsoft.com/office/drawing/2014/main" id="{3997C827-A719-473E-9271-4757E4B5F6C6}"/>
                          </a:ext>
                        </a:extLst>
                      </p:cNvPr>
                      <p:cNvPicPr>
                        <a:picLocks noChangeAspect="1" noChangeArrowheads="1"/>
                      </p:cNvPicPr>
                      <p:nvPr/>
                    </p:nvPicPr>
                    <p:blipFill>
                      <a:blip r:embed="rId9"/>
                      <a:srcRect/>
                      <a:stretch>
                        <a:fillRect/>
                      </a:stretch>
                    </p:blipFill>
                    <p:spPr bwMode="auto">
                      <a:xfrm>
                        <a:off x="3945649" y="5747577"/>
                        <a:ext cx="1210066" cy="486809"/>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D6789118-246B-4530-8191-21ED85BE45A4}"/>
              </a:ext>
            </a:extLst>
          </p:cNvPr>
          <p:cNvGraphicFramePr>
            <a:graphicFrameLocks noChangeAspect="1"/>
          </p:cNvGraphicFramePr>
          <p:nvPr/>
        </p:nvGraphicFramePr>
        <p:xfrm>
          <a:off x="476406" y="3269618"/>
          <a:ext cx="2702283" cy="2168143"/>
        </p:xfrm>
        <a:graphic>
          <a:graphicData uri="http://schemas.openxmlformats.org/presentationml/2006/ole">
            <mc:AlternateContent xmlns:mc="http://schemas.openxmlformats.org/markup-compatibility/2006">
              <mc:Choice xmlns:v="urn:schemas-microsoft-com:vml" Requires="v">
                <p:oleObj name="Bitmap Image" r:id="rId10" imgW="6028571" imgH="3952381" progId="Paint.Picture">
                  <p:embed/>
                </p:oleObj>
              </mc:Choice>
              <mc:Fallback>
                <p:oleObj name="Bitmap Image" r:id="rId10" imgW="6028571" imgH="3952381" progId="Paint.Picture">
                  <p:embed/>
                  <p:pic>
                    <p:nvPicPr>
                      <p:cNvPr id="17" name="Object 16">
                        <a:extLst>
                          <a:ext uri="{FF2B5EF4-FFF2-40B4-BE49-F238E27FC236}">
                            <a16:creationId xmlns:a16="http://schemas.microsoft.com/office/drawing/2014/main" id="{D6789118-246B-4530-8191-21ED85BE45A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2499" t="-1695" r="19167" b="5716"/>
                      <a:stretch>
                        <a:fillRect/>
                      </a:stretch>
                    </p:blipFill>
                    <p:spPr bwMode="auto">
                      <a:xfrm>
                        <a:off x="476406" y="3269618"/>
                        <a:ext cx="2702283" cy="2168143"/>
                      </a:xfrm>
                      <a:prstGeom prst="rect">
                        <a:avLst/>
                      </a:prstGeom>
                      <a:noFill/>
                    </p:spPr>
                  </p:pic>
                </p:oleObj>
              </mc:Fallback>
            </mc:AlternateContent>
          </a:graphicData>
        </a:graphic>
      </p:graphicFrame>
      <p:sp>
        <p:nvSpPr>
          <p:cNvPr id="9" name="Freeform: Shape 8">
            <a:extLst>
              <a:ext uri="{FF2B5EF4-FFF2-40B4-BE49-F238E27FC236}">
                <a16:creationId xmlns:a16="http://schemas.microsoft.com/office/drawing/2014/main" id="{9E9417BC-6E5B-4021-8CD1-D43286D7A0B7}"/>
              </a:ext>
            </a:extLst>
          </p:cNvPr>
          <p:cNvSpPr/>
          <p:nvPr/>
        </p:nvSpPr>
        <p:spPr>
          <a:xfrm>
            <a:off x="2597287" y="4669276"/>
            <a:ext cx="1634247" cy="1242669"/>
          </a:xfrm>
          <a:custGeom>
            <a:avLst/>
            <a:gdLst>
              <a:gd name="connsiteX0" fmla="*/ 1634247 w 1634247"/>
              <a:gd name="connsiteY0" fmla="*/ 0 h 768485"/>
              <a:gd name="connsiteX1" fmla="*/ 1556426 w 1634247"/>
              <a:gd name="connsiteY1" fmla="*/ 29183 h 768485"/>
              <a:gd name="connsiteX2" fmla="*/ 1517515 w 1634247"/>
              <a:gd name="connsiteY2" fmla="*/ 48638 h 768485"/>
              <a:gd name="connsiteX3" fmla="*/ 1410511 w 1634247"/>
              <a:gd name="connsiteY3" fmla="*/ 87549 h 768485"/>
              <a:gd name="connsiteX4" fmla="*/ 1313234 w 1634247"/>
              <a:gd name="connsiteY4" fmla="*/ 145914 h 768485"/>
              <a:gd name="connsiteX5" fmla="*/ 1264596 w 1634247"/>
              <a:gd name="connsiteY5" fmla="*/ 175097 h 768485"/>
              <a:gd name="connsiteX6" fmla="*/ 1245141 w 1634247"/>
              <a:gd name="connsiteY6" fmla="*/ 204280 h 768485"/>
              <a:gd name="connsiteX7" fmla="*/ 1196502 w 1634247"/>
              <a:gd name="connsiteY7" fmla="*/ 233463 h 768485"/>
              <a:gd name="connsiteX8" fmla="*/ 1167319 w 1634247"/>
              <a:gd name="connsiteY8" fmla="*/ 252919 h 768485"/>
              <a:gd name="connsiteX9" fmla="*/ 1108953 w 1634247"/>
              <a:gd name="connsiteY9" fmla="*/ 301557 h 768485"/>
              <a:gd name="connsiteX10" fmla="*/ 1050587 w 1634247"/>
              <a:gd name="connsiteY10" fmla="*/ 340468 h 768485"/>
              <a:gd name="connsiteX11" fmla="*/ 992222 w 1634247"/>
              <a:gd name="connsiteY11" fmla="*/ 379378 h 768485"/>
              <a:gd name="connsiteX12" fmla="*/ 963039 w 1634247"/>
              <a:gd name="connsiteY12" fmla="*/ 408561 h 768485"/>
              <a:gd name="connsiteX13" fmla="*/ 933856 w 1634247"/>
              <a:gd name="connsiteY13" fmla="*/ 428017 h 768485"/>
              <a:gd name="connsiteX14" fmla="*/ 894945 w 1634247"/>
              <a:gd name="connsiteY14" fmla="*/ 457200 h 768485"/>
              <a:gd name="connsiteX15" fmla="*/ 758758 w 1634247"/>
              <a:gd name="connsiteY15" fmla="*/ 535021 h 768485"/>
              <a:gd name="connsiteX16" fmla="*/ 690664 w 1634247"/>
              <a:gd name="connsiteY16" fmla="*/ 554476 h 768485"/>
              <a:gd name="connsiteX17" fmla="*/ 593387 w 1634247"/>
              <a:gd name="connsiteY17" fmla="*/ 593387 h 768485"/>
              <a:gd name="connsiteX18" fmla="*/ 525294 w 1634247"/>
              <a:gd name="connsiteY18" fmla="*/ 612842 h 768485"/>
              <a:gd name="connsiteX19" fmla="*/ 466928 w 1634247"/>
              <a:gd name="connsiteY19" fmla="*/ 632297 h 768485"/>
              <a:gd name="connsiteX20" fmla="*/ 428017 w 1634247"/>
              <a:gd name="connsiteY20" fmla="*/ 642025 h 768485"/>
              <a:gd name="connsiteX21" fmla="*/ 340468 w 1634247"/>
              <a:gd name="connsiteY21" fmla="*/ 671208 h 768485"/>
              <a:gd name="connsiteX22" fmla="*/ 311285 w 1634247"/>
              <a:gd name="connsiteY22" fmla="*/ 680936 h 768485"/>
              <a:gd name="connsiteX23" fmla="*/ 272375 w 1634247"/>
              <a:gd name="connsiteY23" fmla="*/ 690663 h 768485"/>
              <a:gd name="connsiteX24" fmla="*/ 243192 w 1634247"/>
              <a:gd name="connsiteY24" fmla="*/ 700391 h 768485"/>
              <a:gd name="connsiteX25" fmla="*/ 126460 w 1634247"/>
              <a:gd name="connsiteY25" fmla="*/ 729574 h 768485"/>
              <a:gd name="connsiteX26" fmla="*/ 87549 w 1634247"/>
              <a:gd name="connsiteY26" fmla="*/ 739302 h 768485"/>
              <a:gd name="connsiteX27" fmla="*/ 9728 w 1634247"/>
              <a:gd name="connsiteY27" fmla="*/ 758757 h 768485"/>
              <a:gd name="connsiteX28" fmla="*/ 0 w 1634247"/>
              <a:gd name="connsiteY28" fmla="*/ 768485 h 76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34247" h="768485">
                <a:moveTo>
                  <a:pt x="1634247" y="0"/>
                </a:moveTo>
                <a:cubicBezTo>
                  <a:pt x="1608307" y="9728"/>
                  <a:pt x="1581999" y="18528"/>
                  <a:pt x="1556426" y="29183"/>
                </a:cubicBezTo>
                <a:cubicBezTo>
                  <a:pt x="1543040" y="34760"/>
                  <a:pt x="1530979" y="43252"/>
                  <a:pt x="1517515" y="48638"/>
                </a:cubicBezTo>
                <a:cubicBezTo>
                  <a:pt x="1484591" y="61807"/>
                  <a:pt x="1442422" y="70530"/>
                  <a:pt x="1410511" y="87549"/>
                </a:cubicBezTo>
                <a:cubicBezTo>
                  <a:pt x="1377145" y="105344"/>
                  <a:pt x="1345660" y="126459"/>
                  <a:pt x="1313234" y="145914"/>
                </a:cubicBezTo>
                <a:lnTo>
                  <a:pt x="1264596" y="175097"/>
                </a:lnTo>
                <a:cubicBezTo>
                  <a:pt x="1258111" y="184825"/>
                  <a:pt x="1254018" y="196672"/>
                  <a:pt x="1245141" y="204280"/>
                </a:cubicBezTo>
                <a:cubicBezTo>
                  <a:pt x="1230785" y="216585"/>
                  <a:pt x="1212535" y="223442"/>
                  <a:pt x="1196502" y="233463"/>
                </a:cubicBezTo>
                <a:cubicBezTo>
                  <a:pt x="1186588" y="239659"/>
                  <a:pt x="1176548" y="245741"/>
                  <a:pt x="1167319" y="252919"/>
                </a:cubicBezTo>
                <a:cubicBezTo>
                  <a:pt x="1147329" y="268467"/>
                  <a:pt x="1129213" y="286362"/>
                  <a:pt x="1108953" y="301557"/>
                </a:cubicBezTo>
                <a:cubicBezTo>
                  <a:pt x="1090247" y="315586"/>
                  <a:pt x="1069044" y="326113"/>
                  <a:pt x="1050587" y="340468"/>
                </a:cubicBezTo>
                <a:cubicBezTo>
                  <a:pt x="995938" y="382973"/>
                  <a:pt x="1048032" y="360775"/>
                  <a:pt x="992222" y="379378"/>
                </a:cubicBezTo>
                <a:cubicBezTo>
                  <a:pt x="982494" y="389106"/>
                  <a:pt x="973607" y="399754"/>
                  <a:pt x="963039" y="408561"/>
                </a:cubicBezTo>
                <a:cubicBezTo>
                  <a:pt x="954058" y="416046"/>
                  <a:pt x="943370" y="421222"/>
                  <a:pt x="933856" y="428017"/>
                </a:cubicBezTo>
                <a:cubicBezTo>
                  <a:pt x="920663" y="437441"/>
                  <a:pt x="908435" y="448207"/>
                  <a:pt x="894945" y="457200"/>
                </a:cubicBezTo>
                <a:cubicBezTo>
                  <a:pt x="862221" y="479016"/>
                  <a:pt x="799302" y="519427"/>
                  <a:pt x="758758" y="535021"/>
                </a:cubicBezTo>
                <a:cubicBezTo>
                  <a:pt x="736725" y="543495"/>
                  <a:pt x="712924" y="546619"/>
                  <a:pt x="690664" y="554476"/>
                </a:cubicBezTo>
                <a:cubicBezTo>
                  <a:pt x="657731" y="566099"/>
                  <a:pt x="626519" y="582344"/>
                  <a:pt x="593387" y="593387"/>
                </a:cubicBezTo>
                <a:cubicBezTo>
                  <a:pt x="495282" y="626086"/>
                  <a:pt x="647477" y="576187"/>
                  <a:pt x="525294" y="612842"/>
                </a:cubicBezTo>
                <a:cubicBezTo>
                  <a:pt x="505651" y="618735"/>
                  <a:pt x="486823" y="627323"/>
                  <a:pt x="466928" y="632297"/>
                </a:cubicBezTo>
                <a:cubicBezTo>
                  <a:pt x="453958" y="635540"/>
                  <a:pt x="440795" y="638093"/>
                  <a:pt x="428017" y="642025"/>
                </a:cubicBezTo>
                <a:cubicBezTo>
                  <a:pt x="398616" y="651072"/>
                  <a:pt x="369651" y="661480"/>
                  <a:pt x="340468" y="671208"/>
                </a:cubicBezTo>
                <a:cubicBezTo>
                  <a:pt x="330740" y="674451"/>
                  <a:pt x="321233" y="678449"/>
                  <a:pt x="311285" y="680936"/>
                </a:cubicBezTo>
                <a:cubicBezTo>
                  <a:pt x="298315" y="684178"/>
                  <a:pt x="285230" y="686990"/>
                  <a:pt x="272375" y="690663"/>
                </a:cubicBezTo>
                <a:cubicBezTo>
                  <a:pt x="262516" y="693480"/>
                  <a:pt x="253085" y="697693"/>
                  <a:pt x="243192" y="700391"/>
                </a:cubicBezTo>
                <a:cubicBezTo>
                  <a:pt x="204497" y="710944"/>
                  <a:pt x="165371" y="719846"/>
                  <a:pt x="126460" y="729574"/>
                </a:cubicBezTo>
                <a:cubicBezTo>
                  <a:pt x="113490" y="732817"/>
                  <a:pt x="100659" y="736680"/>
                  <a:pt x="87549" y="739302"/>
                </a:cubicBezTo>
                <a:cubicBezTo>
                  <a:pt x="69046" y="743002"/>
                  <a:pt x="29671" y="748785"/>
                  <a:pt x="9728" y="758757"/>
                </a:cubicBezTo>
                <a:cubicBezTo>
                  <a:pt x="5626" y="760808"/>
                  <a:pt x="3243" y="765242"/>
                  <a:pt x="0" y="768485"/>
                </a:cubicBezTo>
              </a:path>
            </a:pathLst>
          </a:cu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aphicFrame>
        <p:nvGraphicFramePr>
          <p:cNvPr id="19" name="Object 18">
            <a:extLst>
              <a:ext uri="{FF2B5EF4-FFF2-40B4-BE49-F238E27FC236}">
                <a16:creationId xmlns:a16="http://schemas.microsoft.com/office/drawing/2014/main" id="{B5FA9E7F-E133-40FB-AE76-6F652DEE92F4}"/>
              </a:ext>
            </a:extLst>
          </p:cNvPr>
          <p:cNvGraphicFramePr>
            <a:graphicFrameLocks noChangeAspect="1"/>
          </p:cNvGraphicFramePr>
          <p:nvPr/>
        </p:nvGraphicFramePr>
        <p:xfrm>
          <a:off x="5797688" y="5762944"/>
          <a:ext cx="3122613" cy="565150"/>
        </p:xfrm>
        <a:graphic>
          <a:graphicData uri="http://schemas.openxmlformats.org/presentationml/2006/ole">
            <mc:AlternateContent xmlns:mc="http://schemas.openxmlformats.org/markup-compatibility/2006">
              <mc:Choice xmlns:v="urn:schemas-microsoft-com:vml" Requires="v">
                <p:oleObj name="Equation" r:id="rId12" imgW="2489040" imgH="457200" progId="Equation.DSMT4">
                  <p:embed/>
                </p:oleObj>
              </mc:Choice>
              <mc:Fallback>
                <p:oleObj name="Equation" r:id="rId12" imgW="2489040" imgH="457200" progId="Equation.DSMT4">
                  <p:embed/>
                  <p:pic>
                    <p:nvPicPr>
                      <p:cNvPr id="19" name="Object 18">
                        <a:extLst>
                          <a:ext uri="{FF2B5EF4-FFF2-40B4-BE49-F238E27FC236}">
                            <a16:creationId xmlns:a16="http://schemas.microsoft.com/office/drawing/2014/main" id="{B5FA9E7F-E133-40FB-AE76-6F652DEE92F4}"/>
                          </a:ext>
                        </a:extLst>
                      </p:cNvPr>
                      <p:cNvPicPr>
                        <a:picLocks noChangeAspect="1" noChangeArrowheads="1"/>
                      </p:cNvPicPr>
                      <p:nvPr/>
                    </p:nvPicPr>
                    <p:blipFill>
                      <a:blip r:embed="rId13"/>
                      <a:srcRect/>
                      <a:stretch>
                        <a:fillRect/>
                      </a:stretch>
                    </p:blipFill>
                    <p:spPr bwMode="auto">
                      <a:xfrm>
                        <a:off x="5797688" y="5762944"/>
                        <a:ext cx="3122613" cy="565150"/>
                      </a:xfrm>
                      <a:prstGeom prst="rect">
                        <a:avLst/>
                      </a:prstGeom>
                      <a:solidFill>
                        <a:srgbClr val="CCFFCC"/>
                      </a:solidFill>
                    </p:spPr>
                  </p:pic>
                </p:oleObj>
              </mc:Fallback>
            </mc:AlternateContent>
          </a:graphicData>
        </a:graphic>
      </p:graphicFrame>
      <p:sp>
        <p:nvSpPr>
          <p:cNvPr id="20" name="Freeform: Shape 19">
            <a:extLst>
              <a:ext uri="{FF2B5EF4-FFF2-40B4-BE49-F238E27FC236}">
                <a16:creationId xmlns:a16="http://schemas.microsoft.com/office/drawing/2014/main" id="{0BBC0770-1AC9-42D0-8285-10D20C9DB48D}"/>
              </a:ext>
            </a:extLst>
          </p:cNvPr>
          <p:cNvSpPr/>
          <p:nvPr/>
        </p:nvSpPr>
        <p:spPr>
          <a:xfrm>
            <a:off x="4782170" y="4708186"/>
            <a:ext cx="1210067" cy="856034"/>
          </a:xfrm>
          <a:custGeom>
            <a:avLst/>
            <a:gdLst>
              <a:gd name="connsiteX0" fmla="*/ 1352144 w 1352144"/>
              <a:gd name="connsiteY0" fmla="*/ 0 h 1060384"/>
              <a:gd name="connsiteX1" fmla="*/ 1293778 w 1352144"/>
              <a:gd name="connsiteY1" fmla="*/ 29183 h 1060384"/>
              <a:gd name="connsiteX2" fmla="*/ 1235412 w 1352144"/>
              <a:gd name="connsiteY2" fmla="*/ 68094 h 1060384"/>
              <a:gd name="connsiteX3" fmla="*/ 1118680 w 1352144"/>
              <a:gd name="connsiteY3" fmla="*/ 126460 h 1060384"/>
              <a:gd name="connsiteX4" fmla="*/ 1079770 w 1352144"/>
              <a:gd name="connsiteY4" fmla="*/ 145915 h 1060384"/>
              <a:gd name="connsiteX5" fmla="*/ 972766 w 1352144"/>
              <a:gd name="connsiteY5" fmla="*/ 204281 h 1060384"/>
              <a:gd name="connsiteX6" fmla="*/ 924127 w 1352144"/>
              <a:gd name="connsiteY6" fmla="*/ 252919 h 1060384"/>
              <a:gd name="connsiteX7" fmla="*/ 904672 w 1352144"/>
              <a:gd name="connsiteY7" fmla="*/ 272375 h 1060384"/>
              <a:gd name="connsiteX8" fmla="*/ 865761 w 1352144"/>
              <a:gd name="connsiteY8" fmla="*/ 291830 h 1060384"/>
              <a:gd name="connsiteX9" fmla="*/ 807395 w 1352144"/>
              <a:gd name="connsiteY9" fmla="*/ 340468 h 1060384"/>
              <a:gd name="connsiteX10" fmla="*/ 739302 w 1352144"/>
              <a:gd name="connsiteY10" fmla="*/ 389107 h 1060384"/>
              <a:gd name="connsiteX11" fmla="*/ 719846 w 1352144"/>
              <a:gd name="connsiteY11" fmla="*/ 418290 h 1060384"/>
              <a:gd name="connsiteX12" fmla="*/ 690663 w 1352144"/>
              <a:gd name="connsiteY12" fmla="*/ 437745 h 1060384"/>
              <a:gd name="connsiteX13" fmla="*/ 632297 w 1352144"/>
              <a:gd name="connsiteY13" fmla="*/ 496111 h 1060384"/>
              <a:gd name="connsiteX14" fmla="*/ 593387 w 1352144"/>
              <a:gd name="connsiteY14" fmla="*/ 525294 h 1060384"/>
              <a:gd name="connsiteX15" fmla="*/ 564204 w 1352144"/>
              <a:gd name="connsiteY15" fmla="*/ 564204 h 1060384"/>
              <a:gd name="connsiteX16" fmla="*/ 544749 w 1352144"/>
              <a:gd name="connsiteY16" fmla="*/ 583660 h 1060384"/>
              <a:gd name="connsiteX17" fmla="*/ 457200 w 1352144"/>
              <a:gd name="connsiteY17" fmla="*/ 690664 h 1060384"/>
              <a:gd name="connsiteX18" fmla="*/ 428017 w 1352144"/>
              <a:gd name="connsiteY18" fmla="*/ 700392 h 1060384"/>
              <a:gd name="connsiteX19" fmla="*/ 389106 w 1352144"/>
              <a:gd name="connsiteY19" fmla="*/ 749030 h 1060384"/>
              <a:gd name="connsiteX20" fmla="*/ 330740 w 1352144"/>
              <a:gd name="connsiteY20" fmla="*/ 787941 h 1060384"/>
              <a:gd name="connsiteX21" fmla="*/ 262646 w 1352144"/>
              <a:gd name="connsiteY21" fmla="*/ 826851 h 1060384"/>
              <a:gd name="connsiteX22" fmla="*/ 243191 w 1352144"/>
              <a:gd name="connsiteY22" fmla="*/ 846307 h 1060384"/>
              <a:gd name="connsiteX23" fmla="*/ 223736 w 1352144"/>
              <a:gd name="connsiteY23" fmla="*/ 875490 h 1060384"/>
              <a:gd name="connsiteX24" fmla="*/ 184825 w 1352144"/>
              <a:gd name="connsiteY24" fmla="*/ 894945 h 1060384"/>
              <a:gd name="connsiteX25" fmla="*/ 155642 w 1352144"/>
              <a:gd name="connsiteY25" fmla="*/ 924128 h 1060384"/>
              <a:gd name="connsiteX26" fmla="*/ 136187 w 1352144"/>
              <a:gd name="connsiteY26" fmla="*/ 953311 h 1060384"/>
              <a:gd name="connsiteX27" fmla="*/ 107004 w 1352144"/>
              <a:gd name="connsiteY27" fmla="*/ 963039 h 1060384"/>
              <a:gd name="connsiteX28" fmla="*/ 29183 w 1352144"/>
              <a:gd name="connsiteY28" fmla="*/ 1040860 h 1060384"/>
              <a:gd name="connsiteX29" fmla="*/ 0 w 1352144"/>
              <a:gd name="connsiteY29" fmla="*/ 1060315 h 106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144" h="1060384">
                <a:moveTo>
                  <a:pt x="1352144" y="0"/>
                </a:moveTo>
                <a:cubicBezTo>
                  <a:pt x="1332689" y="9728"/>
                  <a:pt x="1312567" y="18223"/>
                  <a:pt x="1293778" y="29183"/>
                </a:cubicBezTo>
                <a:cubicBezTo>
                  <a:pt x="1273581" y="40965"/>
                  <a:pt x="1256326" y="57637"/>
                  <a:pt x="1235412" y="68094"/>
                </a:cubicBezTo>
                <a:lnTo>
                  <a:pt x="1118680" y="126460"/>
                </a:lnTo>
                <a:cubicBezTo>
                  <a:pt x="1105710" y="132945"/>
                  <a:pt x="1091835" y="137871"/>
                  <a:pt x="1079770" y="145915"/>
                </a:cubicBezTo>
                <a:cubicBezTo>
                  <a:pt x="1006875" y="194512"/>
                  <a:pt x="1043114" y="176142"/>
                  <a:pt x="972766" y="204281"/>
                </a:cubicBezTo>
                <a:lnTo>
                  <a:pt x="924127" y="252919"/>
                </a:lnTo>
                <a:cubicBezTo>
                  <a:pt x="917642" y="259404"/>
                  <a:pt x="912875" y="268274"/>
                  <a:pt x="904672" y="272375"/>
                </a:cubicBezTo>
                <a:cubicBezTo>
                  <a:pt x="891702" y="278860"/>
                  <a:pt x="878058" y="284144"/>
                  <a:pt x="865761" y="291830"/>
                </a:cubicBezTo>
                <a:cubicBezTo>
                  <a:pt x="790098" y="339119"/>
                  <a:pt x="854956" y="302420"/>
                  <a:pt x="807395" y="340468"/>
                </a:cubicBezTo>
                <a:cubicBezTo>
                  <a:pt x="779782" y="362558"/>
                  <a:pt x="766682" y="361727"/>
                  <a:pt x="739302" y="389107"/>
                </a:cubicBezTo>
                <a:cubicBezTo>
                  <a:pt x="731035" y="397374"/>
                  <a:pt x="728113" y="410023"/>
                  <a:pt x="719846" y="418290"/>
                </a:cubicBezTo>
                <a:cubicBezTo>
                  <a:pt x="711579" y="426557"/>
                  <a:pt x="699401" y="429978"/>
                  <a:pt x="690663" y="437745"/>
                </a:cubicBezTo>
                <a:cubicBezTo>
                  <a:pt x="670099" y="456024"/>
                  <a:pt x="654308" y="479602"/>
                  <a:pt x="632297" y="496111"/>
                </a:cubicBezTo>
                <a:cubicBezTo>
                  <a:pt x="619327" y="505839"/>
                  <a:pt x="604851" y="513830"/>
                  <a:pt x="593387" y="525294"/>
                </a:cubicBezTo>
                <a:cubicBezTo>
                  <a:pt x="581923" y="536758"/>
                  <a:pt x="574583" y="551749"/>
                  <a:pt x="564204" y="564204"/>
                </a:cubicBezTo>
                <a:cubicBezTo>
                  <a:pt x="558333" y="571250"/>
                  <a:pt x="549836" y="576029"/>
                  <a:pt x="544749" y="583660"/>
                </a:cubicBezTo>
                <a:cubicBezTo>
                  <a:pt x="516674" y="625773"/>
                  <a:pt x="522848" y="668781"/>
                  <a:pt x="457200" y="690664"/>
                </a:cubicBezTo>
                <a:lnTo>
                  <a:pt x="428017" y="700392"/>
                </a:lnTo>
                <a:cubicBezTo>
                  <a:pt x="415047" y="716605"/>
                  <a:pt x="404539" y="735141"/>
                  <a:pt x="389106" y="749030"/>
                </a:cubicBezTo>
                <a:cubicBezTo>
                  <a:pt x="371726" y="764672"/>
                  <a:pt x="350195" y="774971"/>
                  <a:pt x="330740" y="787941"/>
                </a:cubicBezTo>
                <a:cubicBezTo>
                  <a:pt x="289494" y="815438"/>
                  <a:pt x="312010" y="802169"/>
                  <a:pt x="262646" y="826851"/>
                </a:cubicBezTo>
                <a:cubicBezTo>
                  <a:pt x="256161" y="833336"/>
                  <a:pt x="248920" y="839145"/>
                  <a:pt x="243191" y="846307"/>
                </a:cubicBezTo>
                <a:cubicBezTo>
                  <a:pt x="235888" y="855436"/>
                  <a:pt x="232717" y="868006"/>
                  <a:pt x="223736" y="875490"/>
                </a:cubicBezTo>
                <a:cubicBezTo>
                  <a:pt x="212596" y="884773"/>
                  <a:pt x="197795" y="888460"/>
                  <a:pt x="184825" y="894945"/>
                </a:cubicBezTo>
                <a:cubicBezTo>
                  <a:pt x="175097" y="904673"/>
                  <a:pt x="164449" y="913560"/>
                  <a:pt x="155642" y="924128"/>
                </a:cubicBezTo>
                <a:cubicBezTo>
                  <a:pt x="148158" y="933109"/>
                  <a:pt x="145316" y="946008"/>
                  <a:pt x="136187" y="953311"/>
                </a:cubicBezTo>
                <a:cubicBezTo>
                  <a:pt x="128180" y="959717"/>
                  <a:pt x="116732" y="959796"/>
                  <a:pt x="107004" y="963039"/>
                </a:cubicBezTo>
                <a:lnTo>
                  <a:pt x="29183" y="1040860"/>
                </a:lnTo>
                <a:cubicBezTo>
                  <a:pt x="7435" y="1062608"/>
                  <a:pt x="18898" y="1060315"/>
                  <a:pt x="0" y="106031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Object 21">
            <a:extLst>
              <a:ext uri="{FF2B5EF4-FFF2-40B4-BE49-F238E27FC236}">
                <a16:creationId xmlns:a16="http://schemas.microsoft.com/office/drawing/2014/main" id="{66C37C88-F3C8-418E-9CDC-011537FD2A77}"/>
              </a:ext>
            </a:extLst>
          </p:cNvPr>
          <p:cNvGraphicFramePr>
            <a:graphicFrameLocks noChangeAspect="1"/>
          </p:cNvGraphicFramePr>
          <p:nvPr/>
        </p:nvGraphicFramePr>
        <p:xfrm>
          <a:off x="10204247" y="5780946"/>
          <a:ext cx="1138204" cy="529146"/>
        </p:xfrm>
        <a:graphic>
          <a:graphicData uri="http://schemas.openxmlformats.org/presentationml/2006/ole">
            <mc:AlternateContent xmlns:mc="http://schemas.openxmlformats.org/markup-compatibility/2006">
              <mc:Choice xmlns:v="urn:schemas-microsoft-com:vml" Requires="v">
                <p:oleObj name="Equation" r:id="rId14" imgW="838080" imgH="393480" progId="Equation.DSMT4">
                  <p:embed/>
                </p:oleObj>
              </mc:Choice>
              <mc:Fallback>
                <p:oleObj name="Equation" r:id="rId14" imgW="838080" imgH="393480" progId="Equation.DSMT4">
                  <p:embed/>
                  <p:pic>
                    <p:nvPicPr>
                      <p:cNvPr id="22" name="Object 21">
                        <a:extLst>
                          <a:ext uri="{FF2B5EF4-FFF2-40B4-BE49-F238E27FC236}">
                            <a16:creationId xmlns:a16="http://schemas.microsoft.com/office/drawing/2014/main" id="{66C37C88-F3C8-418E-9CDC-011537FD2A77}"/>
                          </a:ext>
                        </a:extLst>
                      </p:cNvPr>
                      <p:cNvPicPr>
                        <a:picLocks noChangeAspect="1" noChangeArrowheads="1"/>
                      </p:cNvPicPr>
                      <p:nvPr/>
                    </p:nvPicPr>
                    <p:blipFill>
                      <a:blip r:embed="rId15"/>
                      <a:srcRect/>
                      <a:stretch>
                        <a:fillRect/>
                      </a:stretch>
                    </p:blipFill>
                    <p:spPr bwMode="auto">
                      <a:xfrm>
                        <a:off x="10204247" y="5780946"/>
                        <a:ext cx="1138204" cy="529146"/>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420870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0E6389-B0B9-4443-8031-DD43B5E06C19}"/>
              </a:ext>
            </a:extLst>
          </p:cNvPr>
          <p:cNvSpPr txBox="1"/>
          <p:nvPr/>
        </p:nvSpPr>
        <p:spPr>
          <a:xfrm>
            <a:off x="4128940" y="188537"/>
            <a:ext cx="2751074" cy="584775"/>
          </a:xfrm>
          <a:prstGeom prst="rect">
            <a:avLst/>
          </a:prstGeom>
          <a:noFill/>
        </p:spPr>
        <p:txBody>
          <a:bodyPr wrap="none" rtlCol="0">
            <a:spAutoFit/>
          </a:bodyPr>
          <a:lstStyle/>
          <a:p>
            <a:r>
              <a:rPr lang="en-US" sz="3200" b="1" u="sng"/>
              <a:t>Fluid Dynamics</a:t>
            </a:r>
            <a:endParaRPr lang="en-US" b="1" u="sng"/>
          </a:p>
        </p:txBody>
      </p:sp>
      <p:sp>
        <p:nvSpPr>
          <p:cNvPr id="3" name="TextBox 2">
            <a:extLst>
              <a:ext uri="{FF2B5EF4-FFF2-40B4-BE49-F238E27FC236}">
                <a16:creationId xmlns:a16="http://schemas.microsoft.com/office/drawing/2014/main" id="{60D4DE07-5B7A-43FE-8F41-BC541E0AA03E}"/>
              </a:ext>
            </a:extLst>
          </p:cNvPr>
          <p:cNvSpPr txBox="1"/>
          <p:nvPr/>
        </p:nvSpPr>
        <p:spPr>
          <a:xfrm>
            <a:off x="360177" y="1021081"/>
            <a:ext cx="5695342" cy="369332"/>
          </a:xfrm>
          <a:prstGeom prst="rect">
            <a:avLst/>
          </a:prstGeom>
          <a:noFill/>
        </p:spPr>
        <p:txBody>
          <a:bodyPr wrap="none" rtlCol="0">
            <a:spAutoFit/>
          </a:bodyPr>
          <a:lstStyle/>
          <a:p>
            <a:r>
              <a:rPr lang="en-US"/>
              <a:t>And there are three conservation laws which we can write:</a:t>
            </a:r>
          </a:p>
        </p:txBody>
      </p:sp>
      <p:graphicFrame>
        <p:nvGraphicFramePr>
          <p:cNvPr id="6" name="Object 5">
            <a:extLst>
              <a:ext uri="{FF2B5EF4-FFF2-40B4-BE49-F238E27FC236}">
                <a16:creationId xmlns:a16="http://schemas.microsoft.com/office/drawing/2014/main" id="{E3D50ED5-6BC3-441B-A6C7-082522C5929A}"/>
              </a:ext>
            </a:extLst>
          </p:cNvPr>
          <p:cNvGraphicFramePr>
            <a:graphicFrameLocks noChangeAspect="1"/>
          </p:cNvGraphicFramePr>
          <p:nvPr/>
        </p:nvGraphicFramePr>
        <p:xfrm>
          <a:off x="344383" y="1639854"/>
          <a:ext cx="2974975" cy="1360488"/>
        </p:xfrm>
        <a:graphic>
          <a:graphicData uri="http://schemas.openxmlformats.org/presentationml/2006/ole">
            <mc:AlternateContent xmlns:mc="http://schemas.openxmlformats.org/markup-compatibility/2006">
              <mc:Choice xmlns:v="urn:schemas-microsoft-com:vml" Requires="v">
                <p:oleObj name="Equation" r:id="rId2" imgW="2247840" imgH="1041120" progId="Equation.DSMT4">
                  <p:embed/>
                </p:oleObj>
              </mc:Choice>
              <mc:Fallback>
                <p:oleObj name="Equation" r:id="rId2" imgW="2247840" imgH="1041120" progId="Equation.DSMT4">
                  <p:embed/>
                  <p:pic>
                    <p:nvPicPr>
                      <p:cNvPr id="6" name="Object 5">
                        <a:extLst>
                          <a:ext uri="{FF2B5EF4-FFF2-40B4-BE49-F238E27FC236}">
                            <a16:creationId xmlns:a16="http://schemas.microsoft.com/office/drawing/2014/main" id="{E3D50ED5-6BC3-441B-A6C7-082522C5929A}"/>
                          </a:ext>
                        </a:extLst>
                      </p:cNvPr>
                      <p:cNvPicPr>
                        <a:picLocks noChangeAspect="1" noChangeArrowheads="1"/>
                      </p:cNvPicPr>
                      <p:nvPr/>
                    </p:nvPicPr>
                    <p:blipFill>
                      <a:blip r:embed="rId3"/>
                      <a:srcRect/>
                      <a:stretch>
                        <a:fillRect/>
                      </a:stretch>
                    </p:blipFill>
                    <p:spPr bwMode="auto">
                      <a:xfrm>
                        <a:off x="344383" y="1639854"/>
                        <a:ext cx="2974975" cy="1360488"/>
                      </a:xfrm>
                      <a:prstGeom prst="rect">
                        <a:avLst/>
                      </a:prstGeom>
                      <a:solidFill>
                        <a:srgbClr val="CCFFCC"/>
                      </a:solidFill>
                    </p:spPr>
                  </p:pic>
                </p:oleObj>
              </mc:Fallback>
            </mc:AlternateContent>
          </a:graphicData>
        </a:graphic>
      </p:graphicFrame>
      <p:graphicFrame>
        <p:nvGraphicFramePr>
          <p:cNvPr id="18" name="Object 17">
            <a:extLst>
              <a:ext uri="{FF2B5EF4-FFF2-40B4-BE49-F238E27FC236}">
                <a16:creationId xmlns:a16="http://schemas.microsoft.com/office/drawing/2014/main" id="{C1F69BF4-3670-4019-A326-717E81C767C3}"/>
              </a:ext>
            </a:extLst>
          </p:cNvPr>
          <p:cNvGraphicFramePr>
            <a:graphicFrameLocks noChangeAspect="1"/>
          </p:cNvGraphicFramePr>
          <p:nvPr/>
        </p:nvGraphicFramePr>
        <p:xfrm>
          <a:off x="299779" y="3352784"/>
          <a:ext cx="4516437" cy="1354137"/>
        </p:xfrm>
        <a:graphic>
          <a:graphicData uri="http://schemas.openxmlformats.org/presentationml/2006/ole">
            <mc:AlternateContent xmlns:mc="http://schemas.openxmlformats.org/markup-compatibility/2006">
              <mc:Choice xmlns:v="urn:schemas-microsoft-com:vml" Requires="v">
                <p:oleObj name="Equation" r:id="rId4" imgW="3606480" imgH="1066680" progId="Equation.DSMT4">
                  <p:embed/>
                </p:oleObj>
              </mc:Choice>
              <mc:Fallback>
                <p:oleObj name="Equation" r:id="rId4" imgW="3606480" imgH="1066680" progId="Equation.DSMT4">
                  <p:embed/>
                  <p:pic>
                    <p:nvPicPr>
                      <p:cNvPr id="18" name="Object 17">
                        <a:extLst>
                          <a:ext uri="{FF2B5EF4-FFF2-40B4-BE49-F238E27FC236}">
                            <a16:creationId xmlns:a16="http://schemas.microsoft.com/office/drawing/2014/main" id="{C1F69BF4-3670-4019-A326-717E81C767C3}"/>
                          </a:ext>
                        </a:extLst>
                      </p:cNvPr>
                      <p:cNvPicPr>
                        <a:picLocks noChangeAspect="1" noChangeArrowheads="1"/>
                      </p:cNvPicPr>
                      <p:nvPr/>
                    </p:nvPicPr>
                    <p:blipFill>
                      <a:blip r:embed="rId5"/>
                      <a:srcRect/>
                      <a:stretch>
                        <a:fillRect/>
                      </a:stretch>
                    </p:blipFill>
                    <p:spPr bwMode="auto">
                      <a:xfrm>
                        <a:off x="299779" y="3352784"/>
                        <a:ext cx="4516437" cy="1354137"/>
                      </a:xfrm>
                      <a:prstGeom prst="rect">
                        <a:avLst/>
                      </a:prstGeom>
                      <a:solidFill>
                        <a:srgbClr val="CCFFCC"/>
                      </a:solidFill>
                    </p:spPr>
                  </p:pic>
                </p:oleObj>
              </mc:Fallback>
            </mc:AlternateContent>
          </a:graphicData>
        </a:graphic>
      </p:graphicFrame>
      <p:graphicFrame>
        <p:nvGraphicFramePr>
          <p:cNvPr id="24" name="Object 23">
            <a:extLst>
              <a:ext uri="{FF2B5EF4-FFF2-40B4-BE49-F238E27FC236}">
                <a16:creationId xmlns:a16="http://schemas.microsoft.com/office/drawing/2014/main" id="{B55A0195-9E24-44EF-B30F-D1DFD92535FA}"/>
              </a:ext>
            </a:extLst>
          </p:cNvPr>
          <p:cNvGraphicFramePr>
            <a:graphicFrameLocks noChangeAspect="1"/>
          </p:cNvGraphicFramePr>
          <p:nvPr/>
        </p:nvGraphicFramePr>
        <p:xfrm>
          <a:off x="7113588" y="1594280"/>
          <a:ext cx="3870325" cy="876300"/>
        </p:xfrm>
        <a:graphic>
          <a:graphicData uri="http://schemas.openxmlformats.org/presentationml/2006/ole">
            <mc:AlternateContent xmlns:mc="http://schemas.openxmlformats.org/markup-compatibility/2006">
              <mc:Choice xmlns:v="urn:schemas-microsoft-com:vml" Requires="v">
                <p:oleObj name="Equation" r:id="rId6" imgW="2743200" imgH="609480" progId="Equation.DSMT4">
                  <p:embed/>
                </p:oleObj>
              </mc:Choice>
              <mc:Fallback>
                <p:oleObj name="Equation" r:id="rId6" imgW="2743200" imgH="609480" progId="Equation.DSMT4">
                  <p:embed/>
                  <p:pic>
                    <p:nvPicPr>
                      <p:cNvPr id="24" name="Object 23">
                        <a:extLst>
                          <a:ext uri="{FF2B5EF4-FFF2-40B4-BE49-F238E27FC236}">
                            <a16:creationId xmlns:a16="http://schemas.microsoft.com/office/drawing/2014/main" id="{B55A0195-9E24-44EF-B30F-D1DFD92535FA}"/>
                          </a:ext>
                        </a:extLst>
                      </p:cNvPr>
                      <p:cNvPicPr>
                        <a:picLocks noChangeAspect="1" noChangeArrowheads="1"/>
                      </p:cNvPicPr>
                      <p:nvPr/>
                    </p:nvPicPr>
                    <p:blipFill>
                      <a:blip r:embed="rId7"/>
                      <a:srcRect/>
                      <a:stretch>
                        <a:fillRect/>
                      </a:stretch>
                    </p:blipFill>
                    <p:spPr bwMode="auto">
                      <a:xfrm>
                        <a:off x="7113588" y="1594280"/>
                        <a:ext cx="3870325" cy="876300"/>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6D7DE0E2-0DF0-443A-8C19-35728195D704}"/>
              </a:ext>
            </a:extLst>
          </p:cNvPr>
          <p:cNvGraphicFramePr>
            <a:graphicFrameLocks noChangeAspect="1"/>
          </p:cNvGraphicFramePr>
          <p:nvPr/>
        </p:nvGraphicFramePr>
        <p:xfrm>
          <a:off x="261938" y="5059363"/>
          <a:ext cx="6851650" cy="1354137"/>
        </p:xfrm>
        <a:graphic>
          <a:graphicData uri="http://schemas.openxmlformats.org/presentationml/2006/ole">
            <mc:AlternateContent xmlns:mc="http://schemas.openxmlformats.org/markup-compatibility/2006">
              <mc:Choice xmlns:v="urn:schemas-microsoft-com:vml" Requires="v">
                <p:oleObj name="Equation" r:id="rId8" imgW="5384520" imgH="1079280" progId="Equation.DSMT4">
                  <p:embed/>
                </p:oleObj>
              </mc:Choice>
              <mc:Fallback>
                <p:oleObj name="Equation" r:id="rId8" imgW="5384520" imgH="1079280" progId="Equation.DSMT4">
                  <p:embed/>
                  <p:pic>
                    <p:nvPicPr>
                      <p:cNvPr id="26" name="Object 25">
                        <a:extLst>
                          <a:ext uri="{FF2B5EF4-FFF2-40B4-BE49-F238E27FC236}">
                            <a16:creationId xmlns:a16="http://schemas.microsoft.com/office/drawing/2014/main" id="{6D7DE0E2-0DF0-443A-8C19-35728195D704}"/>
                          </a:ext>
                        </a:extLst>
                      </p:cNvPr>
                      <p:cNvPicPr>
                        <a:picLocks noChangeAspect="1" noChangeArrowheads="1"/>
                      </p:cNvPicPr>
                      <p:nvPr/>
                    </p:nvPicPr>
                    <p:blipFill>
                      <a:blip r:embed="rId9"/>
                      <a:srcRect/>
                      <a:stretch>
                        <a:fillRect/>
                      </a:stretch>
                    </p:blipFill>
                    <p:spPr bwMode="auto">
                      <a:xfrm>
                        <a:off x="261938" y="5059363"/>
                        <a:ext cx="6851650" cy="1354137"/>
                      </a:xfrm>
                      <a:prstGeom prst="rect">
                        <a:avLst/>
                      </a:prstGeom>
                      <a:solidFill>
                        <a:srgbClr val="CCFFCC"/>
                      </a:solidFill>
                    </p:spPr>
                  </p:pic>
                </p:oleObj>
              </mc:Fallback>
            </mc:AlternateContent>
          </a:graphicData>
        </a:graphic>
      </p:graphicFrame>
      <p:graphicFrame>
        <p:nvGraphicFramePr>
          <p:cNvPr id="5" name="Object 4">
            <a:extLst>
              <a:ext uri="{FF2B5EF4-FFF2-40B4-BE49-F238E27FC236}">
                <a16:creationId xmlns:a16="http://schemas.microsoft.com/office/drawing/2014/main" id="{DBB5DD4C-0307-47F2-8EBB-D42FE0561CF9}"/>
              </a:ext>
            </a:extLst>
          </p:cNvPr>
          <p:cNvGraphicFramePr>
            <a:graphicFrameLocks noChangeAspect="1"/>
          </p:cNvGraphicFramePr>
          <p:nvPr>
            <p:extLst>
              <p:ext uri="{D42A27DB-BD31-4B8C-83A1-F6EECF244321}">
                <p14:modId xmlns:p14="http://schemas.microsoft.com/office/powerpoint/2010/main" val="856901391"/>
              </p:ext>
            </p:extLst>
          </p:nvPr>
        </p:nvGraphicFramePr>
        <p:xfrm>
          <a:off x="8121650" y="3814763"/>
          <a:ext cx="3409950" cy="1089025"/>
        </p:xfrm>
        <a:graphic>
          <a:graphicData uri="http://schemas.openxmlformats.org/presentationml/2006/ole">
            <mc:AlternateContent xmlns:mc="http://schemas.openxmlformats.org/markup-compatibility/2006">
              <mc:Choice xmlns:v="urn:schemas-microsoft-com:vml" Requires="v">
                <p:oleObj name="Equation" r:id="rId10" imgW="2286000" imgH="736560" progId="Equation.DSMT4">
                  <p:embed/>
                </p:oleObj>
              </mc:Choice>
              <mc:Fallback>
                <p:oleObj name="Equation" r:id="rId10" imgW="2286000" imgH="736560" progId="Equation.DSMT4">
                  <p:embed/>
                  <p:pic>
                    <p:nvPicPr>
                      <p:cNvPr id="5" name="Object 4">
                        <a:extLst>
                          <a:ext uri="{FF2B5EF4-FFF2-40B4-BE49-F238E27FC236}">
                            <a16:creationId xmlns:a16="http://schemas.microsoft.com/office/drawing/2014/main" id="{DBB5DD4C-0307-47F2-8EBB-D42FE0561CF9}"/>
                          </a:ext>
                        </a:extLst>
                      </p:cNvPr>
                      <p:cNvPicPr>
                        <a:picLocks noChangeAspect="1" noChangeArrowheads="1"/>
                      </p:cNvPicPr>
                      <p:nvPr/>
                    </p:nvPicPr>
                    <p:blipFill>
                      <a:blip r:embed="rId11"/>
                      <a:srcRect/>
                      <a:stretch>
                        <a:fillRect/>
                      </a:stretch>
                    </p:blipFill>
                    <p:spPr bwMode="auto">
                      <a:xfrm>
                        <a:off x="8121650" y="3814763"/>
                        <a:ext cx="3409950" cy="1089025"/>
                      </a:xfrm>
                      <a:prstGeom prst="rect">
                        <a:avLst/>
                      </a:prstGeom>
                      <a:solidFill>
                        <a:srgbClr val="CCFFCC"/>
                      </a:solidFill>
                    </p:spPr>
                  </p:pic>
                </p:oleObj>
              </mc:Fallback>
            </mc:AlternateContent>
          </a:graphicData>
        </a:graphic>
      </p:graphicFrame>
      <p:sp>
        <p:nvSpPr>
          <p:cNvPr id="7" name="TextBox 6">
            <a:extLst>
              <a:ext uri="{FF2B5EF4-FFF2-40B4-BE49-F238E27FC236}">
                <a16:creationId xmlns:a16="http://schemas.microsoft.com/office/drawing/2014/main" id="{5A753C04-7F03-4A64-B4E0-E273AB2412DB}"/>
              </a:ext>
            </a:extLst>
          </p:cNvPr>
          <p:cNvSpPr txBox="1"/>
          <p:nvPr/>
        </p:nvSpPr>
        <p:spPr>
          <a:xfrm>
            <a:off x="5611331" y="2548965"/>
            <a:ext cx="6398911" cy="1477328"/>
          </a:xfrm>
          <a:prstGeom prst="rect">
            <a:avLst/>
          </a:prstGeom>
          <a:noFill/>
        </p:spPr>
        <p:txBody>
          <a:bodyPr wrap="square" rtlCol="0">
            <a:spAutoFit/>
          </a:bodyPr>
          <a:lstStyle/>
          <a:p>
            <a:r>
              <a:rPr lang="en-US"/>
              <a:t>The stress tensor tells us the force exerted on the surface of the fluid.  This can be related to the motion of the fluid at the surface.  In a static situation we just have the regular thermodynamic pressure.  If apply additional transverse and longitudinal forces we get shear and dilation:</a:t>
            </a:r>
          </a:p>
        </p:txBody>
      </p:sp>
      <p:sp>
        <p:nvSpPr>
          <p:cNvPr id="9" name="TextBox 8">
            <a:extLst>
              <a:ext uri="{FF2B5EF4-FFF2-40B4-BE49-F238E27FC236}">
                <a16:creationId xmlns:a16="http://schemas.microsoft.com/office/drawing/2014/main" id="{BCE6E2AF-3B07-49A0-B77E-04A50249D51D}"/>
              </a:ext>
            </a:extLst>
          </p:cNvPr>
          <p:cNvSpPr txBox="1"/>
          <p:nvPr/>
        </p:nvSpPr>
        <p:spPr>
          <a:xfrm>
            <a:off x="6982931" y="1021081"/>
            <a:ext cx="4848892" cy="369332"/>
          </a:xfrm>
          <a:prstGeom prst="rect">
            <a:avLst/>
          </a:prstGeom>
          <a:noFill/>
        </p:spPr>
        <p:txBody>
          <a:bodyPr wrap="none" rtlCol="0">
            <a:spAutoFit/>
          </a:bodyPr>
          <a:lstStyle/>
          <a:p>
            <a:r>
              <a:rPr lang="en-US"/>
              <a:t>Momentum and energy densities are define here:</a:t>
            </a:r>
          </a:p>
        </p:txBody>
      </p:sp>
      <p:sp>
        <p:nvSpPr>
          <p:cNvPr id="14" name="TextBox 13">
            <a:extLst>
              <a:ext uri="{FF2B5EF4-FFF2-40B4-BE49-F238E27FC236}">
                <a16:creationId xmlns:a16="http://schemas.microsoft.com/office/drawing/2014/main" id="{9D9A3F4B-BA50-458F-9C59-3060F2647D99}"/>
              </a:ext>
            </a:extLst>
          </p:cNvPr>
          <p:cNvSpPr txBox="1"/>
          <p:nvPr/>
        </p:nvSpPr>
        <p:spPr>
          <a:xfrm>
            <a:off x="7618185" y="5059363"/>
            <a:ext cx="4365502" cy="923330"/>
          </a:xfrm>
          <a:prstGeom prst="rect">
            <a:avLst/>
          </a:prstGeom>
          <a:noFill/>
        </p:spPr>
        <p:txBody>
          <a:bodyPr wrap="square" rtlCol="0">
            <a:spAutoFit/>
          </a:bodyPr>
          <a:lstStyle/>
          <a:p>
            <a:r>
              <a:rPr lang="en-US"/>
              <a:t>Presumably a similar constitutive relationship would allow us to relate </a:t>
            </a:r>
            <a:r>
              <a:rPr lang="en-US" b="1"/>
              <a:t>Q</a:t>
            </a:r>
            <a:r>
              <a:rPr lang="en-US"/>
              <a:t> to </a:t>
            </a:r>
            <a:r>
              <a:rPr lang="el-GR"/>
              <a:t>ρ</a:t>
            </a:r>
            <a:r>
              <a:rPr lang="en-US"/>
              <a:t>, </a:t>
            </a:r>
            <a:r>
              <a:rPr lang="en-US" b="1"/>
              <a:t>v</a:t>
            </a:r>
            <a:r>
              <a:rPr lang="en-US"/>
              <a:t>, P, T  </a:t>
            </a:r>
          </a:p>
        </p:txBody>
      </p:sp>
      <p:sp>
        <p:nvSpPr>
          <p:cNvPr id="15" name="TextBox 14">
            <a:extLst>
              <a:ext uri="{FF2B5EF4-FFF2-40B4-BE49-F238E27FC236}">
                <a16:creationId xmlns:a16="http://schemas.microsoft.com/office/drawing/2014/main" id="{50155323-16BD-4A3C-A155-CCC2CF88CCBA}"/>
              </a:ext>
            </a:extLst>
          </p:cNvPr>
          <p:cNvSpPr txBox="1"/>
          <p:nvPr/>
        </p:nvSpPr>
        <p:spPr>
          <a:xfrm>
            <a:off x="7644740" y="6090334"/>
            <a:ext cx="4365502" cy="646331"/>
          </a:xfrm>
          <a:prstGeom prst="rect">
            <a:avLst/>
          </a:prstGeom>
          <a:noFill/>
        </p:spPr>
        <p:txBody>
          <a:bodyPr wrap="square" rtlCol="0">
            <a:spAutoFit/>
          </a:bodyPr>
          <a:lstStyle/>
          <a:p>
            <a:r>
              <a:rPr lang="en-US"/>
              <a:t>And then another (equation of state) would relate P to </a:t>
            </a:r>
            <a:r>
              <a:rPr lang="el-GR"/>
              <a:t>ρ</a:t>
            </a:r>
            <a:r>
              <a:rPr lang="en-US"/>
              <a:t>, </a:t>
            </a:r>
            <a:r>
              <a:rPr lang="en-US" b="1"/>
              <a:t>v</a:t>
            </a:r>
            <a:r>
              <a:rPr lang="en-US"/>
              <a:t>, T </a:t>
            </a:r>
          </a:p>
        </p:txBody>
      </p:sp>
    </p:spTree>
    <p:extLst>
      <p:ext uri="{BB962C8B-B14F-4D97-AF65-F5344CB8AC3E}">
        <p14:creationId xmlns:p14="http://schemas.microsoft.com/office/powerpoint/2010/main" val="4033904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0E6389-B0B9-4443-8031-DD43B5E06C19}"/>
              </a:ext>
            </a:extLst>
          </p:cNvPr>
          <p:cNvSpPr txBox="1"/>
          <p:nvPr/>
        </p:nvSpPr>
        <p:spPr>
          <a:xfrm>
            <a:off x="4128940" y="188537"/>
            <a:ext cx="4275081" cy="584775"/>
          </a:xfrm>
          <a:prstGeom prst="rect">
            <a:avLst/>
          </a:prstGeom>
          <a:noFill/>
        </p:spPr>
        <p:txBody>
          <a:bodyPr wrap="none" rtlCol="0">
            <a:spAutoFit/>
          </a:bodyPr>
          <a:lstStyle/>
          <a:p>
            <a:r>
              <a:rPr lang="en-US" sz="3200" b="1" u="sng"/>
              <a:t>Navier Stokes Equation</a:t>
            </a:r>
            <a:endParaRPr lang="en-US" b="1" u="sng"/>
          </a:p>
        </p:txBody>
      </p:sp>
      <p:sp>
        <p:nvSpPr>
          <p:cNvPr id="3" name="TextBox 2">
            <a:extLst>
              <a:ext uri="{FF2B5EF4-FFF2-40B4-BE49-F238E27FC236}">
                <a16:creationId xmlns:a16="http://schemas.microsoft.com/office/drawing/2014/main" id="{60D4DE07-5B7A-43FE-8F41-BC541E0AA03E}"/>
              </a:ext>
            </a:extLst>
          </p:cNvPr>
          <p:cNvSpPr txBox="1"/>
          <p:nvPr/>
        </p:nvSpPr>
        <p:spPr>
          <a:xfrm>
            <a:off x="239658" y="985236"/>
            <a:ext cx="6528710" cy="369332"/>
          </a:xfrm>
          <a:prstGeom prst="rect">
            <a:avLst/>
          </a:prstGeom>
          <a:noFill/>
        </p:spPr>
        <p:txBody>
          <a:bodyPr wrap="none" rtlCol="0">
            <a:spAutoFit/>
          </a:bodyPr>
          <a:lstStyle/>
          <a:p>
            <a:r>
              <a:rPr lang="en-US"/>
              <a:t>Combining the continuity equation and N2L we get the NS equation:</a:t>
            </a:r>
          </a:p>
        </p:txBody>
      </p:sp>
      <p:graphicFrame>
        <p:nvGraphicFramePr>
          <p:cNvPr id="6" name="Object 5">
            <a:extLst>
              <a:ext uri="{FF2B5EF4-FFF2-40B4-BE49-F238E27FC236}">
                <a16:creationId xmlns:a16="http://schemas.microsoft.com/office/drawing/2014/main" id="{E3D50ED5-6BC3-441B-A6C7-082522C5929A}"/>
              </a:ext>
            </a:extLst>
          </p:cNvPr>
          <p:cNvGraphicFramePr>
            <a:graphicFrameLocks noChangeAspect="1"/>
          </p:cNvGraphicFramePr>
          <p:nvPr>
            <p:extLst>
              <p:ext uri="{D42A27DB-BD31-4B8C-83A1-F6EECF244321}">
                <p14:modId xmlns:p14="http://schemas.microsoft.com/office/powerpoint/2010/main" val="551004516"/>
              </p:ext>
            </p:extLst>
          </p:nvPr>
        </p:nvGraphicFramePr>
        <p:xfrm>
          <a:off x="393700" y="1535113"/>
          <a:ext cx="4229100" cy="912812"/>
        </p:xfrm>
        <a:graphic>
          <a:graphicData uri="http://schemas.openxmlformats.org/presentationml/2006/ole">
            <mc:AlternateContent xmlns:mc="http://schemas.openxmlformats.org/markup-compatibility/2006">
              <mc:Choice xmlns:v="urn:schemas-microsoft-com:vml" Requires="v">
                <p:oleObj name="Equation" r:id="rId2" imgW="3022560" imgH="660240" progId="Equation.DSMT4">
                  <p:embed/>
                </p:oleObj>
              </mc:Choice>
              <mc:Fallback>
                <p:oleObj name="Equation" r:id="rId2" imgW="3022560" imgH="660240" progId="Equation.DSMT4">
                  <p:embed/>
                  <p:pic>
                    <p:nvPicPr>
                      <p:cNvPr id="6" name="Object 5">
                        <a:extLst>
                          <a:ext uri="{FF2B5EF4-FFF2-40B4-BE49-F238E27FC236}">
                            <a16:creationId xmlns:a16="http://schemas.microsoft.com/office/drawing/2014/main" id="{E3D50ED5-6BC3-441B-A6C7-082522C5929A}"/>
                          </a:ext>
                        </a:extLst>
                      </p:cNvPr>
                      <p:cNvPicPr>
                        <a:picLocks noChangeAspect="1" noChangeArrowheads="1"/>
                      </p:cNvPicPr>
                      <p:nvPr/>
                    </p:nvPicPr>
                    <p:blipFill>
                      <a:blip r:embed="rId3"/>
                      <a:srcRect/>
                      <a:stretch>
                        <a:fillRect/>
                      </a:stretch>
                    </p:blipFill>
                    <p:spPr bwMode="auto">
                      <a:xfrm>
                        <a:off x="393700" y="1535113"/>
                        <a:ext cx="4229100" cy="912812"/>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7567DDDE-DEB6-44CC-812F-E65150E336D5}"/>
              </a:ext>
            </a:extLst>
          </p:cNvPr>
          <p:cNvSpPr txBox="1"/>
          <p:nvPr/>
        </p:nvSpPr>
        <p:spPr>
          <a:xfrm>
            <a:off x="239658" y="2639724"/>
            <a:ext cx="5207712" cy="646331"/>
          </a:xfrm>
          <a:prstGeom prst="rect">
            <a:avLst/>
          </a:prstGeom>
          <a:noFill/>
        </p:spPr>
        <p:txBody>
          <a:bodyPr wrap="square" rtlCol="0">
            <a:spAutoFit/>
          </a:bodyPr>
          <a:lstStyle/>
          <a:p>
            <a:r>
              <a:rPr lang="en-US"/>
              <a:t>Bernoulli’s equation is deduced from assumption of no viscosity and incompressibility:</a:t>
            </a:r>
          </a:p>
        </p:txBody>
      </p:sp>
      <p:graphicFrame>
        <p:nvGraphicFramePr>
          <p:cNvPr id="8" name="Object 7">
            <a:extLst>
              <a:ext uri="{FF2B5EF4-FFF2-40B4-BE49-F238E27FC236}">
                <a16:creationId xmlns:a16="http://schemas.microsoft.com/office/drawing/2014/main" id="{8980F281-A30C-4E9A-8F95-F8C931A4E8C8}"/>
              </a:ext>
            </a:extLst>
          </p:cNvPr>
          <p:cNvGraphicFramePr>
            <a:graphicFrameLocks noChangeAspect="1"/>
          </p:cNvGraphicFramePr>
          <p:nvPr/>
        </p:nvGraphicFramePr>
        <p:xfrm>
          <a:off x="6180605" y="2639724"/>
          <a:ext cx="5207712" cy="508323"/>
        </p:xfrm>
        <a:graphic>
          <a:graphicData uri="http://schemas.openxmlformats.org/presentationml/2006/ole">
            <mc:AlternateContent xmlns:mc="http://schemas.openxmlformats.org/markup-compatibility/2006">
              <mc:Choice xmlns:v="urn:schemas-microsoft-com:vml" Requires="v">
                <p:oleObj name="Equation" r:id="rId4" imgW="4000320" imgH="393480" progId="Equation.DSMT4">
                  <p:embed/>
                </p:oleObj>
              </mc:Choice>
              <mc:Fallback>
                <p:oleObj name="Equation" r:id="rId4" imgW="4000320" imgH="393480" progId="Equation.DSMT4">
                  <p:embed/>
                  <p:pic>
                    <p:nvPicPr>
                      <p:cNvPr id="8" name="Object 7">
                        <a:extLst>
                          <a:ext uri="{FF2B5EF4-FFF2-40B4-BE49-F238E27FC236}">
                            <a16:creationId xmlns:a16="http://schemas.microsoft.com/office/drawing/2014/main" id="{8980F281-A30C-4E9A-8F95-F8C931A4E8C8}"/>
                          </a:ext>
                        </a:extLst>
                      </p:cNvPr>
                      <p:cNvPicPr>
                        <a:picLocks noChangeAspect="1" noChangeArrowheads="1"/>
                      </p:cNvPicPr>
                      <p:nvPr/>
                    </p:nvPicPr>
                    <p:blipFill>
                      <a:blip r:embed="rId5"/>
                      <a:srcRect/>
                      <a:stretch>
                        <a:fillRect/>
                      </a:stretch>
                    </p:blipFill>
                    <p:spPr bwMode="auto">
                      <a:xfrm>
                        <a:off x="6180605" y="2639724"/>
                        <a:ext cx="5207712" cy="508323"/>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F73A3651-0B04-48F3-9E82-17259B205E3E}"/>
              </a:ext>
            </a:extLst>
          </p:cNvPr>
          <p:cNvSpPr txBox="1"/>
          <p:nvPr/>
        </p:nvSpPr>
        <p:spPr>
          <a:xfrm>
            <a:off x="203186" y="3529219"/>
            <a:ext cx="7574093" cy="1477328"/>
          </a:xfrm>
          <a:prstGeom prst="rect">
            <a:avLst/>
          </a:prstGeom>
          <a:noFill/>
        </p:spPr>
        <p:txBody>
          <a:bodyPr wrap="square" rtlCol="0">
            <a:spAutoFit/>
          </a:bodyPr>
          <a:lstStyle/>
          <a:p>
            <a:r>
              <a:rPr lang="en-US"/>
              <a:t>In a viscous fluid, horizontal for simplicity, a pressure difference would be required to maintain a velocity.  The viscosity would cause the fluid to move in a telescoping cylinder fashion so that the outside edge would move slowest, and middle fastest.  Poiseuille’s equation relates the pressure difference to the velocity of the fluid, averaged over its cross-section:.</a:t>
            </a:r>
          </a:p>
        </p:txBody>
      </p:sp>
      <p:graphicFrame>
        <p:nvGraphicFramePr>
          <p:cNvPr id="10" name="Object 9">
            <a:extLst>
              <a:ext uri="{FF2B5EF4-FFF2-40B4-BE49-F238E27FC236}">
                <a16:creationId xmlns:a16="http://schemas.microsoft.com/office/drawing/2014/main" id="{D30B05D8-B328-4352-84BA-78796E82F975}"/>
              </a:ext>
            </a:extLst>
          </p:cNvPr>
          <p:cNvGraphicFramePr>
            <a:graphicFrameLocks noChangeAspect="1"/>
          </p:cNvGraphicFramePr>
          <p:nvPr/>
        </p:nvGraphicFramePr>
        <p:xfrm>
          <a:off x="7970707" y="3379245"/>
          <a:ext cx="2308751" cy="1052089"/>
        </p:xfrm>
        <a:graphic>
          <a:graphicData uri="http://schemas.openxmlformats.org/presentationml/2006/ole">
            <mc:AlternateContent xmlns:mc="http://schemas.openxmlformats.org/markup-compatibility/2006">
              <mc:Choice xmlns:v="urn:schemas-microsoft-com:vml" Requires="v">
                <p:oleObj name="Bitmap Image" r:id="rId6" imgW="3552381" imgH="1752381" progId="Paint.Picture">
                  <p:embed/>
                </p:oleObj>
              </mc:Choice>
              <mc:Fallback>
                <p:oleObj name="Bitmap Image" r:id="rId6" imgW="3552381" imgH="1752381" progId="Paint.Picture">
                  <p:embed/>
                  <p:pic>
                    <p:nvPicPr>
                      <p:cNvPr id="10" name="Object 9">
                        <a:extLst>
                          <a:ext uri="{FF2B5EF4-FFF2-40B4-BE49-F238E27FC236}">
                            <a16:creationId xmlns:a16="http://schemas.microsoft.com/office/drawing/2014/main" id="{D30B05D8-B328-4352-84BA-78796E82F9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462" t="13043" r="10780" b="8696"/>
                      <a:stretch>
                        <a:fillRect/>
                      </a:stretch>
                    </p:blipFill>
                    <p:spPr bwMode="auto">
                      <a:xfrm>
                        <a:off x="7970707" y="3379245"/>
                        <a:ext cx="2308751" cy="1052089"/>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D91142B5-A715-4913-B82A-F0FFEE3CDE06}"/>
              </a:ext>
            </a:extLst>
          </p:cNvPr>
          <p:cNvGraphicFramePr>
            <a:graphicFrameLocks noChangeAspect="1"/>
          </p:cNvGraphicFramePr>
          <p:nvPr>
            <p:extLst>
              <p:ext uri="{D42A27DB-BD31-4B8C-83A1-F6EECF244321}">
                <p14:modId xmlns:p14="http://schemas.microsoft.com/office/powerpoint/2010/main" val="3651802533"/>
              </p:ext>
            </p:extLst>
          </p:nvPr>
        </p:nvGraphicFramePr>
        <p:xfrm>
          <a:off x="8191500" y="4573588"/>
          <a:ext cx="1684338" cy="639762"/>
        </p:xfrm>
        <a:graphic>
          <a:graphicData uri="http://schemas.openxmlformats.org/presentationml/2006/ole">
            <mc:AlternateContent xmlns:mc="http://schemas.openxmlformats.org/markup-compatibility/2006">
              <mc:Choice xmlns:v="urn:schemas-microsoft-com:vml" Requires="v">
                <p:oleObj name="Equation" r:id="rId8" imgW="1104840" imgH="419040" progId="Equation.DSMT4">
                  <p:embed/>
                </p:oleObj>
              </mc:Choice>
              <mc:Fallback>
                <p:oleObj name="Equation" r:id="rId8" imgW="1104840" imgH="419040" progId="Equation.DSMT4">
                  <p:embed/>
                  <p:pic>
                    <p:nvPicPr>
                      <p:cNvPr id="12" name="Object 11">
                        <a:extLst>
                          <a:ext uri="{FF2B5EF4-FFF2-40B4-BE49-F238E27FC236}">
                            <a16:creationId xmlns:a16="http://schemas.microsoft.com/office/drawing/2014/main" id="{D91142B5-A715-4913-B82A-F0FFEE3CDE06}"/>
                          </a:ext>
                        </a:extLst>
                      </p:cNvPr>
                      <p:cNvPicPr>
                        <a:picLocks noChangeAspect="1" noChangeArrowheads="1"/>
                      </p:cNvPicPr>
                      <p:nvPr/>
                    </p:nvPicPr>
                    <p:blipFill>
                      <a:blip r:embed="rId9"/>
                      <a:srcRect/>
                      <a:stretch>
                        <a:fillRect/>
                      </a:stretch>
                    </p:blipFill>
                    <p:spPr bwMode="auto">
                      <a:xfrm>
                        <a:off x="8191500" y="4573588"/>
                        <a:ext cx="1684338" cy="639762"/>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D245648F-05E8-488A-A1CE-34698A94EC31}"/>
              </a:ext>
            </a:extLst>
          </p:cNvPr>
          <p:cNvSpPr txBox="1"/>
          <p:nvPr/>
        </p:nvSpPr>
        <p:spPr>
          <a:xfrm>
            <a:off x="239657" y="5387719"/>
            <a:ext cx="6629493" cy="1200329"/>
          </a:xfrm>
          <a:prstGeom prst="rect">
            <a:avLst/>
          </a:prstGeom>
          <a:noFill/>
        </p:spPr>
        <p:txBody>
          <a:bodyPr wrap="square" rtlCol="0">
            <a:spAutoFit/>
          </a:bodyPr>
          <a:lstStyle/>
          <a:p>
            <a:r>
              <a:rPr lang="en-US"/>
              <a:t>Compression waves in (nearly) incompressible (even air is close enough), non-viscous mediums.  Just need an additional equation which relates pressure and density, which we can get from ideal gas law.  For small perturbations about equilibrium, we get:</a:t>
            </a:r>
          </a:p>
        </p:txBody>
      </p:sp>
      <p:graphicFrame>
        <p:nvGraphicFramePr>
          <p:cNvPr id="16" name="Object 15">
            <a:extLst>
              <a:ext uri="{FF2B5EF4-FFF2-40B4-BE49-F238E27FC236}">
                <a16:creationId xmlns:a16="http://schemas.microsoft.com/office/drawing/2014/main" id="{FC03A0E1-8F7F-4DF3-9DF5-B61A3D132E71}"/>
              </a:ext>
            </a:extLst>
          </p:cNvPr>
          <p:cNvGraphicFramePr>
            <a:graphicFrameLocks noChangeAspect="1"/>
          </p:cNvGraphicFramePr>
          <p:nvPr>
            <p:extLst>
              <p:ext uri="{D42A27DB-BD31-4B8C-83A1-F6EECF244321}">
                <p14:modId xmlns:p14="http://schemas.microsoft.com/office/powerpoint/2010/main" val="1790914413"/>
              </p:ext>
            </p:extLst>
          </p:nvPr>
        </p:nvGraphicFramePr>
        <p:xfrm>
          <a:off x="8201768" y="5668372"/>
          <a:ext cx="1790102" cy="721048"/>
        </p:xfrm>
        <a:graphic>
          <a:graphicData uri="http://schemas.openxmlformats.org/presentationml/2006/ole">
            <mc:AlternateContent xmlns:mc="http://schemas.openxmlformats.org/markup-compatibility/2006">
              <mc:Choice xmlns:v="urn:schemas-microsoft-com:vml" Requires="v">
                <p:oleObj name="Equation" r:id="rId10" imgW="1130040" imgH="457200" progId="Equation.DSMT4">
                  <p:embed/>
                </p:oleObj>
              </mc:Choice>
              <mc:Fallback>
                <p:oleObj name="Equation" r:id="rId10" imgW="1130040" imgH="457200" progId="Equation.DSMT4">
                  <p:embed/>
                  <p:pic>
                    <p:nvPicPr>
                      <p:cNvPr id="16" name="Object 15">
                        <a:extLst>
                          <a:ext uri="{FF2B5EF4-FFF2-40B4-BE49-F238E27FC236}">
                            <a16:creationId xmlns:a16="http://schemas.microsoft.com/office/drawing/2014/main" id="{FC03A0E1-8F7F-4DF3-9DF5-B61A3D132E71}"/>
                          </a:ext>
                        </a:extLst>
                      </p:cNvPr>
                      <p:cNvPicPr>
                        <a:picLocks noChangeAspect="1" noChangeArrowheads="1"/>
                      </p:cNvPicPr>
                      <p:nvPr/>
                    </p:nvPicPr>
                    <p:blipFill>
                      <a:blip r:embed="rId11"/>
                      <a:srcRect/>
                      <a:stretch>
                        <a:fillRect/>
                      </a:stretch>
                    </p:blipFill>
                    <p:spPr bwMode="auto">
                      <a:xfrm>
                        <a:off x="8201768" y="5668372"/>
                        <a:ext cx="1790102" cy="721048"/>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8691385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316870" y="121004"/>
            <a:ext cx="3088191" cy="584775"/>
          </a:xfrm>
          <a:prstGeom prst="rect">
            <a:avLst/>
          </a:prstGeom>
          <a:noFill/>
        </p:spPr>
        <p:txBody>
          <a:bodyPr wrap="square" rtlCol="0">
            <a:spAutoFit/>
          </a:bodyPr>
          <a:lstStyle/>
          <a:p>
            <a:r>
              <a:rPr lang="en-US" sz="3200" b="1" u="sng"/>
              <a:t>SR: Postulates</a:t>
            </a:r>
            <a:endParaRPr lang="en-US" b="1" u="sng"/>
          </a:p>
        </p:txBody>
      </p:sp>
      <p:graphicFrame>
        <p:nvGraphicFramePr>
          <p:cNvPr id="3" name="Object 2">
            <a:extLst>
              <a:ext uri="{FF2B5EF4-FFF2-40B4-BE49-F238E27FC236}">
                <a16:creationId xmlns:a16="http://schemas.microsoft.com/office/drawing/2014/main" id="{4CE26A62-4575-4EBF-8216-571264D5EBB8}"/>
              </a:ext>
            </a:extLst>
          </p:cNvPr>
          <p:cNvGraphicFramePr>
            <a:graphicFrameLocks noChangeAspect="1"/>
          </p:cNvGraphicFramePr>
          <p:nvPr/>
        </p:nvGraphicFramePr>
        <p:xfrm>
          <a:off x="423748" y="1025910"/>
          <a:ext cx="6278136" cy="1216321"/>
        </p:xfrm>
        <a:graphic>
          <a:graphicData uri="http://schemas.openxmlformats.org/presentationml/2006/ole">
            <mc:AlternateContent xmlns:mc="http://schemas.openxmlformats.org/markup-compatibility/2006">
              <mc:Choice xmlns:v="urn:schemas-microsoft-com:vml" Requires="v">
                <p:oleObj name="Equation" r:id="rId2" imgW="4559040" imgH="888840" progId="Equation.DSMT4">
                  <p:embed/>
                </p:oleObj>
              </mc:Choice>
              <mc:Fallback>
                <p:oleObj name="Equation" r:id="rId2" imgW="4559040" imgH="888840" progId="Equation.DSMT4">
                  <p:embed/>
                  <p:pic>
                    <p:nvPicPr>
                      <p:cNvPr id="3" name="Object 2">
                        <a:extLst>
                          <a:ext uri="{FF2B5EF4-FFF2-40B4-BE49-F238E27FC236}">
                            <a16:creationId xmlns:a16="http://schemas.microsoft.com/office/drawing/2014/main" id="{4CE26A62-4575-4EBF-8216-571264D5EBB8}"/>
                          </a:ext>
                        </a:extLst>
                      </p:cNvPr>
                      <p:cNvPicPr>
                        <a:picLocks noChangeAspect="1" noChangeArrowheads="1"/>
                      </p:cNvPicPr>
                      <p:nvPr/>
                    </p:nvPicPr>
                    <p:blipFill>
                      <a:blip r:embed="rId3"/>
                      <a:srcRect/>
                      <a:stretch>
                        <a:fillRect/>
                      </a:stretch>
                    </p:blipFill>
                    <p:spPr bwMode="auto">
                      <a:xfrm>
                        <a:off x="423748" y="1025910"/>
                        <a:ext cx="6278136" cy="1216321"/>
                      </a:xfrm>
                      <a:prstGeom prst="rect">
                        <a:avLst/>
                      </a:prstGeom>
                      <a:solidFill>
                        <a:srgbClr val="CCFFCC"/>
                      </a:solidFill>
                    </p:spPr>
                  </p:pic>
                </p:oleObj>
              </mc:Fallback>
            </mc:AlternateContent>
          </a:graphicData>
        </a:graphic>
      </p:graphicFrame>
      <p:graphicFrame>
        <p:nvGraphicFramePr>
          <p:cNvPr id="5" name="Object 4">
            <a:extLst>
              <a:ext uri="{FF2B5EF4-FFF2-40B4-BE49-F238E27FC236}">
                <a16:creationId xmlns:a16="http://schemas.microsoft.com/office/drawing/2014/main" id="{EFB50074-2F1C-4A21-A664-9C6AA5893B57}"/>
              </a:ext>
            </a:extLst>
          </p:cNvPr>
          <p:cNvGraphicFramePr>
            <a:graphicFrameLocks noChangeAspect="1"/>
          </p:cNvGraphicFramePr>
          <p:nvPr/>
        </p:nvGraphicFramePr>
        <p:xfrm>
          <a:off x="478573" y="3714045"/>
          <a:ext cx="3848100" cy="630238"/>
        </p:xfrm>
        <a:graphic>
          <a:graphicData uri="http://schemas.openxmlformats.org/presentationml/2006/ole">
            <mc:AlternateContent xmlns:mc="http://schemas.openxmlformats.org/markup-compatibility/2006">
              <mc:Choice xmlns:v="urn:schemas-microsoft-com:vml" Requires="v">
                <p:oleObj name="Equation" r:id="rId4" imgW="2869920" imgH="469800" progId="Equation.DSMT4">
                  <p:embed/>
                </p:oleObj>
              </mc:Choice>
              <mc:Fallback>
                <p:oleObj name="Equation" r:id="rId4" imgW="2869920" imgH="469800" progId="Equation.DSMT4">
                  <p:embed/>
                  <p:pic>
                    <p:nvPicPr>
                      <p:cNvPr id="5" name="Object 4">
                        <a:extLst>
                          <a:ext uri="{FF2B5EF4-FFF2-40B4-BE49-F238E27FC236}">
                            <a16:creationId xmlns:a16="http://schemas.microsoft.com/office/drawing/2014/main" id="{EFB50074-2F1C-4A21-A664-9C6AA5893B57}"/>
                          </a:ext>
                        </a:extLst>
                      </p:cNvPr>
                      <p:cNvPicPr>
                        <a:picLocks noChangeAspect="1" noChangeArrowheads="1"/>
                      </p:cNvPicPr>
                      <p:nvPr/>
                    </p:nvPicPr>
                    <p:blipFill>
                      <a:blip r:embed="rId5"/>
                      <a:srcRect/>
                      <a:stretch>
                        <a:fillRect/>
                      </a:stretch>
                    </p:blipFill>
                    <p:spPr bwMode="auto">
                      <a:xfrm>
                        <a:off x="478573" y="3714045"/>
                        <a:ext cx="3848100" cy="630238"/>
                      </a:xfrm>
                      <a:prstGeom prst="rect">
                        <a:avLst/>
                      </a:prstGeom>
                      <a:solidFill>
                        <a:srgbClr val="CCFFCC"/>
                      </a:solidFill>
                    </p:spPr>
                  </p:pic>
                </p:oleObj>
              </mc:Fallback>
            </mc:AlternateContent>
          </a:graphicData>
        </a:graphic>
      </p:graphicFrame>
      <p:sp>
        <p:nvSpPr>
          <p:cNvPr id="6" name="TextBox 5">
            <a:extLst>
              <a:ext uri="{FF2B5EF4-FFF2-40B4-BE49-F238E27FC236}">
                <a16:creationId xmlns:a16="http://schemas.microsoft.com/office/drawing/2014/main" id="{0226CB49-F8A8-4186-BDDA-B3D6B298333E}"/>
              </a:ext>
            </a:extLst>
          </p:cNvPr>
          <p:cNvSpPr txBox="1"/>
          <p:nvPr/>
        </p:nvSpPr>
        <p:spPr>
          <a:xfrm>
            <a:off x="423745" y="2429508"/>
            <a:ext cx="3412273" cy="1200329"/>
          </a:xfrm>
          <a:prstGeom prst="rect">
            <a:avLst/>
          </a:prstGeom>
          <a:noFill/>
        </p:spPr>
        <p:txBody>
          <a:bodyPr wrap="square" rtlCol="0">
            <a:spAutoFit/>
          </a:bodyPr>
          <a:lstStyle/>
          <a:p>
            <a:r>
              <a:rPr lang="en-US"/>
              <a:t>Predicts time-dilation: observed time is larger than proper time (coordinates of beginning/end of event are same)</a:t>
            </a:r>
          </a:p>
        </p:txBody>
      </p:sp>
      <p:sp>
        <p:nvSpPr>
          <p:cNvPr id="7" name="TextBox 6">
            <a:extLst>
              <a:ext uri="{FF2B5EF4-FFF2-40B4-BE49-F238E27FC236}">
                <a16:creationId xmlns:a16="http://schemas.microsoft.com/office/drawing/2014/main" id="{F5B885C2-2B50-49AD-9651-B618A137C01C}"/>
              </a:ext>
            </a:extLst>
          </p:cNvPr>
          <p:cNvSpPr txBox="1"/>
          <p:nvPr/>
        </p:nvSpPr>
        <p:spPr>
          <a:xfrm>
            <a:off x="423745" y="4627821"/>
            <a:ext cx="3902928" cy="1200329"/>
          </a:xfrm>
          <a:prstGeom prst="rect">
            <a:avLst/>
          </a:prstGeom>
          <a:noFill/>
        </p:spPr>
        <p:txBody>
          <a:bodyPr wrap="square" rtlCol="0">
            <a:spAutoFit/>
          </a:bodyPr>
          <a:lstStyle/>
          <a:p>
            <a:r>
              <a:rPr lang="en-US"/>
              <a:t>Predicts length-contraction: measured length is shorter than proper length (coordinates of beginning and end of object aren’t changing)</a:t>
            </a:r>
          </a:p>
        </p:txBody>
      </p:sp>
      <p:graphicFrame>
        <p:nvGraphicFramePr>
          <p:cNvPr id="9" name="Object 8">
            <a:extLst>
              <a:ext uri="{FF2B5EF4-FFF2-40B4-BE49-F238E27FC236}">
                <a16:creationId xmlns:a16="http://schemas.microsoft.com/office/drawing/2014/main" id="{653950DC-92BF-4A27-8EFF-4494FDF0C123}"/>
              </a:ext>
            </a:extLst>
          </p:cNvPr>
          <p:cNvGraphicFramePr>
            <a:graphicFrameLocks noChangeAspect="1"/>
          </p:cNvGraphicFramePr>
          <p:nvPr/>
        </p:nvGraphicFramePr>
        <p:xfrm>
          <a:off x="478573" y="5971336"/>
          <a:ext cx="836342" cy="604915"/>
        </p:xfrm>
        <a:graphic>
          <a:graphicData uri="http://schemas.openxmlformats.org/presentationml/2006/ole">
            <mc:AlternateContent xmlns:mc="http://schemas.openxmlformats.org/markup-compatibility/2006">
              <mc:Choice xmlns:v="urn:schemas-microsoft-com:vml" Requires="v">
                <p:oleObj name="Equation" r:id="rId6" imgW="583947" imgH="418918" progId="Equation.DSMT4">
                  <p:embed/>
                </p:oleObj>
              </mc:Choice>
              <mc:Fallback>
                <p:oleObj name="Equation" r:id="rId6" imgW="583947" imgH="418918" progId="Equation.DSMT4">
                  <p:embed/>
                  <p:pic>
                    <p:nvPicPr>
                      <p:cNvPr id="9" name="Object 8">
                        <a:extLst>
                          <a:ext uri="{FF2B5EF4-FFF2-40B4-BE49-F238E27FC236}">
                            <a16:creationId xmlns:a16="http://schemas.microsoft.com/office/drawing/2014/main" id="{653950DC-92BF-4A27-8EFF-4494FDF0C1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573" y="5971336"/>
                        <a:ext cx="836342" cy="604915"/>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3FF38C29-7881-4F95-9064-AD74CAF8DA6B}"/>
              </a:ext>
            </a:extLst>
          </p:cNvPr>
          <p:cNvSpPr txBox="1"/>
          <p:nvPr/>
        </p:nvSpPr>
        <p:spPr>
          <a:xfrm>
            <a:off x="5988205" y="5374014"/>
            <a:ext cx="5084956" cy="369332"/>
          </a:xfrm>
          <a:prstGeom prst="rect">
            <a:avLst/>
          </a:prstGeom>
          <a:noFill/>
        </p:spPr>
        <p:txBody>
          <a:bodyPr wrap="square" rtlCol="0">
            <a:spAutoFit/>
          </a:bodyPr>
          <a:lstStyle/>
          <a:p>
            <a:r>
              <a:rPr lang="en-US"/>
              <a:t>Can also derive a velocity transformation law</a:t>
            </a:r>
          </a:p>
        </p:txBody>
      </p:sp>
      <p:graphicFrame>
        <p:nvGraphicFramePr>
          <p:cNvPr id="15" name="Object 14">
            <a:extLst>
              <a:ext uri="{FF2B5EF4-FFF2-40B4-BE49-F238E27FC236}">
                <a16:creationId xmlns:a16="http://schemas.microsoft.com/office/drawing/2014/main" id="{E6F656BF-179E-4964-8ED5-FDC609790F55}"/>
              </a:ext>
            </a:extLst>
          </p:cNvPr>
          <p:cNvGraphicFramePr>
            <a:graphicFrameLocks noChangeAspect="1"/>
          </p:cNvGraphicFramePr>
          <p:nvPr/>
        </p:nvGraphicFramePr>
        <p:xfrm>
          <a:off x="6096000" y="5940925"/>
          <a:ext cx="2144751" cy="665104"/>
        </p:xfrm>
        <a:graphic>
          <a:graphicData uri="http://schemas.openxmlformats.org/presentationml/2006/ole">
            <mc:AlternateContent xmlns:mc="http://schemas.openxmlformats.org/markup-compatibility/2006">
              <mc:Choice xmlns:v="urn:schemas-microsoft-com:vml" Requires="v">
                <p:oleObj name="Equation" r:id="rId8" imgW="1257120" imgH="393480" progId="Equation.DSMT4">
                  <p:embed/>
                </p:oleObj>
              </mc:Choice>
              <mc:Fallback>
                <p:oleObj name="Equation" r:id="rId8" imgW="1257120" imgH="393480" progId="Equation.DSMT4">
                  <p:embed/>
                  <p:pic>
                    <p:nvPicPr>
                      <p:cNvPr id="15" name="Object 14">
                        <a:extLst>
                          <a:ext uri="{FF2B5EF4-FFF2-40B4-BE49-F238E27FC236}">
                            <a16:creationId xmlns:a16="http://schemas.microsoft.com/office/drawing/2014/main" id="{E6F656BF-179E-4964-8ED5-FDC609790F55}"/>
                          </a:ext>
                        </a:extLst>
                      </p:cNvPr>
                      <p:cNvPicPr>
                        <a:picLocks noChangeAspect="1" noChangeArrowheads="1"/>
                      </p:cNvPicPr>
                      <p:nvPr/>
                    </p:nvPicPr>
                    <p:blipFill>
                      <a:blip r:embed="rId9"/>
                      <a:srcRect/>
                      <a:stretch>
                        <a:fillRect/>
                      </a:stretch>
                    </p:blipFill>
                    <p:spPr bwMode="auto">
                      <a:xfrm>
                        <a:off x="6096000" y="5940925"/>
                        <a:ext cx="2144751" cy="665104"/>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748088FA-E77E-4D33-996E-7DEE7E33E21C}"/>
              </a:ext>
            </a:extLst>
          </p:cNvPr>
          <p:cNvSpPr txBox="1"/>
          <p:nvPr/>
        </p:nvSpPr>
        <p:spPr>
          <a:xfrm>
            <a:off x="5922216" y="2690336"/>
            <a:ext cx="5084956" cy="1477328"/>
          </a:xfrm>
          <a:prstGeom prst="rect">
            <a:avLst/>
          </a:prstGeom>
          <a:noFill/>
        </p:spPr>
        <p:txBody>
          <a:bodyPr wrap="square" rtlCol="0">
            <a:spAutoFit/>
          </a:bodyPr>
          <a:lstStyle/>
          <a:p>
            <a:r>
              <a:rPr lang="en-US"/>
              <a:t>And relativistic doppler shift formula.  Derivation here follows the usual route.  Write down, according to the observer, x(t) equations for two consecutive pulses…and find the time it takes for two consecutive pulses to catch up to observer.  We get:</a:t>
            </a:r>
          </a:p>
        </p:txBody>
      </p:sp>
      <p:graphicFrame>
        <p:nvGraphicFramePr>
          <p:cNvPr id="17" name="Object 16">
            <a:extLst>
              <a:ext uri="{FF2B5EF4-FFF2-40B4-BE49-F238E27FC236}">
                <a16:creationId xmlns:a16="http://schemas.microsoft.com/office/drawing/2014/main" id="{708D413F-A38C-4B20-B082-1DA00861C0C3}"/>
              </a:ext>
            </a:extLst>
          </p:cNvPr>
          <p:cNvGraphicFramePr>
            <a:graphicFrameLocks noChangeAspect="1"/>
          </p:cNvGraphicFramePr>
          <p:nvPr/>
        </p:nvGraphicFramePr>
        <p:xfrm>
          <a:off x="9041209" y="4426413"/>
          <a:ext cx="1724201" cy="744959"/>
        </p:xfrm>
        <a:graphic>
          <a:graphicData uri="http://schemas.openxmlformats.org/presentationml/2006/ole">
            <mc:AlternateContent xmlns:mc="http://schemas.openxmlformats.org/markup-compatibility/2006">
              <mc:Choice xmlns:v="urn:schemas-microsoft-com:vml" Requires="v">
                <p:oleObj name="Equation" r:id="rId10" imgW="1041120" imgH="444240" progId="Equation.DSMT4">
                  <p:embed/>
                </p:oleObj>
              </mc:Choice>
              <mc:Fallback>
                <p:oleObj name="Equation" r:id="rId10" imgW="1041120" imgH="444240" progId="Equation.DSMT4">
                  <p:embed/>
                  <p:pic>
                    <p:nvPicPr>
                      <p:cNvPr id="17" name="Object 16">
                        <a:extLst>
                          <a:ext uri="{FF2B5EF4-FFF2-40B4-BE49-F238E27FC236}">
                            <a16:creationId xmlns:a16="http://schemas.microsoft.com/office/drawing/2014/main" id="{708D413F-A38C-4B20-B082-1DA00861C0C3}"/>
                          </a:ext>
                        </a:extLst>
                      </p:cNvPr>
                      <p:cNvPicPr>
                        <a:picLocks noChangeAspect="1" noChangeArrowheads="1"/>
                      </p:cNvPicPr>
                      <p:nvPr/>
                    </p:nvPicPr>
                    <p:blipFill>
                      <a:blip r:embed="rId11"/>
                      <a:srcRect/>
                      <a:stretch>
                        <a:fillRect/>
                      </a:stretch>
                    </p:blipFill>
                    <p:spPr bwMode="auto">
                      <a:xfrm>
                        <a:off x="9041209" y="4426413"/>
                        <a:ext cx="1724201" cy="744959"/>
                      </a:xfrm>
                      <a:prstGeom prst="rect">
                        <a:avLst/>
                      </a:prstGeom>
                      <a:solidFill>
                        <a:srgbClr val="CCFFCC"/>
                      </a:solidFill>
                    </p:spPr>
                  </p:pic>
                </p:oleObj>
              </mc:Fallback>
            </mc:AlternateContent>
          </a:graphicData>
        </a:graphic>
      </p:graphicFrame>
      <p:graphicFrame>
        <p:nvGraphicFramePr>
          <p:cNvPr id="19" name="Object 18">
            <a:extLst>
              <a:ext uri="{FF2B5EF4-FFF2-40B4-BE49-F238E27FC236}">
                <a16:creationId xmlns:a16="http://schemas.microsoft.com/office/drawing/2014/main" id="{2BBB2EA8-75FE-4246-8CD2-5279F2D2D9F7}"/>
              </a:ext>
            </a:extLst>
          </p:cNvPr>
          <p:cNvGraphicFramePr>
            <a:graphicFrameLocks noChangeAspect="1"/>
          </p:cNvGraphicFramePr>
          <p:nvPr/>
        </p:nvGraphicFramePr>
        <p:xfrm>
          <a:off x="6051717" y="4223151"/>
          <a:ext cx="2706688" cy="1095375"/>
        </p:xfrm>
        <a:graphic>
          <a:graphicData uri="http://schemas.openxmlformats.org/presentationml/2006/ole">
            <mc:AlternateContent xmlns:mc="http://schemas.openxmlformats.org/markup-compatibility/2006">
              <mc:Choice xmlns:v="urn:schemas-microsoft-com:vml" Requires="v">
                <p:oleObj name="Equation" r:id="rId12" imgW="1688760" imgH="685800" progId="Equation.DSMT4">
                  <p:embed/>
                </p:oleObj>
              </mc:Choice>
              <mc:Fallback>
                <p:oleObj name="Equation" r:id="rId12" imgW="1688760" imgH="685800" progId="Equation.DSMT4">
                  <p:embed/>
                  <p:pic>
                    <p:nvPicPr>
                      <p:cNvPr id="19" name="Object 18">
                        <a:extLst>
                          <a:ext uri="{FF2B5EF4-FFF2-40B4-BE49-F238E27FC236}">
                            <a16:creationId xmlns:a16="http://schemas.microsoft.com/office/drawing/2014/main" id="{2BBB2EA8-75FE-4246-8CD2-5279F2D2D9F7}"/>
                          </a:ext>
                        </a:extLst>
                      </p:cNvPr>
                      <p:cNvPicPr>
                        <a:picLocks noChangeAspect="1" noChangeArrowheads="1"/>
                      </p:cNvPicPr>
                      <p:nvPr/>
                    </p:nvPicPr>
                    <p:blipFill>
                      <a:blip r:embed="rId13"/>
                      <a:srcRect/>
                      <a:stretch>
                        <a:fillRect/>
                      </a:stretch>
                    </p:blipFill>
                    <p:spPr bwMode="auto">
                      <a:xfrm>
                        <a:off x="6051717" y="4223151"/>
                        <a:ext cx="2706688" cy="1095375"/>
                      </a:xfrm>
                      <a:prstGeom prst="rect">
                        <a:avLst/>
                      </a:prstGeom>
                      <a:noFill/>
                    </p:spPr>
                  </p:pic>
                </p:oleObj>
              </mc:Fallback>
            </mc:AlternateContent>
          </a:graphicData>
        </a:graphic>
      </p:graphicFrame>
    </p:spTree>
    <p:extLst>
      <p:ext uri="{BB962C8B-B14F-4D97-AF65-F5344CB8AC3E}">
        <p14:creationId xmlns:p14="http://schemas.microsoft.com/office/powerpoint/2010/main" val="3043328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313441" y="145902"/>
            <a:ext cx="4953866" cy="584775"/>
          </a:xfrm>
          <a:prstGeom prst="rect">
            <a:avLst/>
          </a:prstGeom>
          <a:noFill/>
        </p:spPr>
        <p:txBody>
          <a:bodyPr wrap="square" rtlCol="0">
            <a:spAutoFit/>
          </a:bodyPr>
          <a:lstStyle/>
          <a:p>
            <a:r>
              <a:rPr lang="en-US" sz="3200" b="1" u="sng"/>
              <a:t>SR: Lorentz Transformation</a:t>
            </a:r>
            <a:endParaRPr lang="en-US" b="1" u="sng"/>
          </a:p>
        </p:txBody>
      </p:sp>
      <p:sp>
        <p:nvSpPr>
          <p:cNvPr id="6" name="TextBox 5">
            <a:extLst>
              <a:ext uri="{FF2B5EF4-FFF2-40B4-BE49-F238E27FC236}">
                <a16:creationId xmlns:a16="http://schemas.microsoft.com/office/drawing/2014/main" id="{0226CB49-F8A8-4186-BDDA-B3D6B298333E}"/>
              </a:ext>
            </a:extLst>
          </p:cNvPr>
          <p:cNvSpPr txBox="1"/>
          <p:nvPr/>
        </p:nvSpPr>
        <p:spPr>
          <a:xfrm>
            <a:off x="396101" y="940902"/>
            <a:ext cx="11351940" cy="646331"/>
          </a:xfrm>
          <a:prstGeom prst="rect">
            <a:avLst/>
          </a:prstGeom>
          <a:noFill/>
        </p:spPr>
        <p:txBody>
          <a:bodyPr wrap="square" rtlCol="0">
            <a:spAutoFit/>
          </a:bodyPr>
          <a:lstStyle/>
          <a:p>
            <a:r>
              <a:rPr lang="en-US"/>
              <a:t>This suggests how one measures time-space changes, in comparison to others, as relative velocity changes.  This suggests coordinate systems change.  Using the previous formulas we can work out how they change:</a:t>
            </a:r>
          </a:p>
        </p:txBody>
      </p:sp>
      <p:graphicFrame>
        <p:nvGraphicFramePr>
          <p:cNvPr id="8" name="Object 7">
            <a:extLst>
              <a:ext uri="{FF2B5EF4-FFF2-40B4-BE49-F238E27FC236}">
                <a16:creationId xmlns:a16="http://schemas.microsoft.com/office/drawing/2014/main" id="{32AA4DB6-998F-4076-BA77-7E198878CF5E}"/>
              </a:ext>
            </a:extLst>
          </p:cNvPr>
          <p:cNvGraphicFramePr>
            <a:graphicFrameLocks noChangeAspect="1"/>
          </p:cNvGraphicFramePr>
          <p:nvPr>
            <p:extLst>
              <p:ext uri="{D42A27DB-BD31-4B8C-83A1-F6EECF244321}">
                <p14:modId xmlns:p14="http://schemas.microsoft.com/office/powerpoint/2010/main" val="38120134"/>
              </p:ext>
            </p:extLst>
          </p:nvPr>
        </p:nvGraphicFramePr>
        <p:xfrm>
          <a:off x="396101" y="1774962"/>
          <a:ext cx="4697412" cy="1244600"/>
        </p:xfrm>
        <a:graphic>
          <a:graphicData uri="http://schemas.openxmlformats.org/presentationml/2006/ole">
            <mc:AlternateContent xmlns:mc="http://schemas.openxmlformats.org/markup-compatibility/2006">
              <mc:Choice xmlns:v="urn:schemas-microsoft-com:vml" Requires="v">
                <p:oleObj name="Equation" r:id="rId2" imgW="3454200" imgH="914400" progId="Equation.DSMT4">
                  <p:embed/>
                </p:oleObj>
              </mc:Choice>
              <mc:Fallback>
                <p:oleObj name="Equation" r:id="rId2" imgW="3454200" imgH="914400" progId="Equation.DSMT4">
                  <p:embed/>
                  <p:pic>
                    <p:nvPicPr>
                      <p:cNvPr id="8" name="Object 7">
                        <a:extLst>
                          <a:ext uri="{FF2B5EF4-FFF2-40B4-BE49-F238E27FC236}">
                            <a16:creationId xmlns:a16="http://schemas.microsoft.com/office/drawing/2014/main" id="{32AA4DB6-998F-4076-BA77-7E198878CF5E}"/>
                          </a:ext>
                        </a:extLst>
                      </p:cNvPr>
                      <p:cNvPicPr>
                        <a:picLocks noChangeAspect="1" noChangeArrowheads="1"/>
                      </p:cNvPicPr>
                      <p:nvPr/>
                    </p:nvPicPr>
                    <p:blipFill>
                      <a:blip r:embed="rId3"/>
                      <a:srcRect/>
                      <a:stretch>
                        <a:fillRect/>
                      </a:stretch>
                    </p:blipFill>
                    <p:spPr bwMode="auto">
                      <a:xfrm>
                        <a:off x="396101" y="1774962"/>
                        <a:ext cx="4697412" cy="1244600"/>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C2850B90-5602-40E1-A22D-D384DDF20F56}"/>
              </a:ext>
            </a:extLst>
          </p:cNvPr>
          <p:cNvSpPr txBox="1"/>
          <p:nvPr/>
        </p:nvSpPr>
        <p:spPr>
          <a:xfrm>
            <a:off x="321143" y="3162650"/>
            <a:ext cx="2861809" cy="369332"/>
          </a:xfrm>
          <a:prstGeom prst="rect">
            <a:avLst/>
          </a:prstGeom>
          <a:noFill/>
        </p:spPr>
        <p:txBody>
          <a:bodyPr wrap="none" rtlCol="0">
            <a:spAutoFit/>
          </a:bodyPr>
          <a:lstStyle/>
          <a:p>
            <a:r>
              <a:rPr lang="en-US"/>
              <a:t>Geometrically looks like this:</a:t>
            </a:r>
          </a:p>
        </p:txBody>
      </p:sp>
      <p:graphicFrame>
        <p:nvGraphicFramePr>
          <p:cNvPr id="22" name="Object 21">
            <a:extLst>
              <a:ext uri="{FF2B5EF4-FFF2-40B4-BE49-F238E27FC236}">
                <a16:creationId xmlns:a16="http://schemas.microsoft.com/office/drawing/2014/main" id="{BB03BD51-440C-4062-984C-48CDF1C51CB6}"/>
              </a:ext>
            </a:extLst>
          </p:cNvPr>
          <p:cNvGraphicFramePr>
            <a:graphicFrameLocks noChangeAspect="1"/>
          </p:cNvGraphicFramePr>
          <p:nvPr/>
        </p:nvGraphicFramePr>
        <p:xfrm>
          <a:off x="148617" y="3814562"/>
          <a:ext cx="3368960" cy="2585673"/>
        </p:xfrm>
        <a:graphic>
          <a:graphicData uri="http://schemas.openxmlformats.org/presentationml/2006/ole">
            <mc:AlternateContent xmlns:mc="http://schemas.openxmlformats.org/markup-compatibility/2006">
              <mc:Choice xmlns:v="urn:schemas-microsoft-com:vml" Requires="v">
                <p:oleObj name="Bitmap Image" r:id="rId4" imgW="2339280" imgH="1806120" progId="Paint.Picture">
                  <p:embed/>
                </p:oleObj>
              </mc:Choice>
              <mc:Fallback>
                <p:oleObj name="Bitmap Image" r:id="rId4" imgW="2339280" imgH="1806120" progId="Paint.Picture">
                  <p:embed/>
                  <p:pic>
                    <p:nvPicPr>
                      <p:cNvPr id="22" name="Object 21">
                        <a:extLst>
                          <a:ext uri="{FF2B5EF4-FFF2-40B4-BE49-F238E27FC236}">
                            <a16:creationId xmlns:a16="http://schemas.microsoft.com/office/drawing/2014/main" id="{BB03BD51-440C-4062-984C-48CDF1C51CB6}"/>
                          </a:ext>
                        </a:extLst>
                      </p:cNvPr>
                      <p:cNvPicPr>
                        <a:picLocks noChangeAspect="1" noChangeArrowheads="1"/>
                      </p:cNvPicPr>
                      <p:nvPr/>
                    </p:nvPicPr>
                    <p:blipFill>
                      <a:blip r:embed="rId5"/>
                      <a:srcRect r="11440" b="11842"/>
                      <a:stretch>
                        <a:fillRect/>
                      </a:stretch>
                    </p:blipFill>
                    <p:spPr bwMode="auto">
                      <a:xfrm>
                        <a:off x="148617" y="3814562"/>
                        <a:ext cx="3368960" cy="2585673"/>
                      </a:xfrm>
                      <a:prstGeom prst="rect">
                        <a:avLst/>
                      </a:prstGeom>
                      <a:noFill/>
                    </p:spPr>
                  </p:pic>
                </p:oleObj>
              </mc:Fallback>
            </mc:AlternateContent>
          </a:graphicData>
        </a:graphic>
      </p:graphicFrame>
    </p:spTree>
    <p:extLst>
      <p:ext uri="{BB962C8B-B14F-4D97-AF65-F5344CB8AC3E}">
        <p14:creationId xmlns:p14="http://schemas.microsoft.com/office/powerpoint/2010/main" val="31525541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320228" y="133578"/>
            <a:ext cx="5604542" cy="584775"/>
          </a:xfrm>
          <a:prstGeom prst="rect">
            <a:avLst/>
          </a:prstGeom>
          <a:noFill/>
        </p:spPr>
        <p:txBody>
          <a:bodyPr wrap="square" rtlCol="0">
            <a:spAutoFit/>
          </a:bodyPr>
          <a:lstStyle/>
          <a:p>
            <a:r>
              <a:rPr lang="en-US" sz="3200" b="1" u="sng"/>
              <a:t>SR: Poincare Transformation </a:t>
            </a:r>
            <a:endParaRPr lang="en-US" b="1" u="sng"/>
          </a:p>
        </p:txBody>
      </p:sp>
      <p:sp>
        <p:nvSpPr>
          <p:cNvPr id="4" name="TextBox 3">
            <a:extLst>
              <a:ext uri="{FF2B5EF4-FFF2-40B4-BE49-F238E27FC236}">
                <a16:creationId xmlns:a16="http://schemas.microsoft.com/office/drawing/2014/main" id="{BA6DA631-6808-45B7-B382-0B21F8E7948B}"/>
              </a:ext>
            </a:extLst>
          </p:cNvPr>
          <p:cNvSpPr txBox="1"/>
          <p:nvPr/>
        </p:nvSpPr>
        <p:spPr>
          <a:xfrm>
            <a:off x="242538" y="799690"/>
            <a:ext cx="11949462" cy="1077218"/>
          </a:xfrm>
          <a:prstGeom prst="rect">
            <a:avLst/>
          </a:prstGeom>
          <a:noFill/>
        </p:spPr>
        <p:txBody>
          <a:bodyPr wrap="square" rtlCol="0">
            <a:spAutoFit/>
          </a:bodyPr>
          <a:lstStyle/>
          <a:p>
            <a:r>
              <a:rPr lang="en-US" sz="1600"/>
              <a:t>Another way to derive the Lorentz transformation is as follows…and we’ll do it for arbitrary translational and angular velocities, as well as translation.  What we’ll do is look for the most general transformation matrix which preserves the space-time distance.  We’ll find it contains 6 free parameters which one would naturally associate with the components of the two aforementioned velocities. It suffices to determine the transformation law for small infinitesimal changes in v or or </a:t>
            </a:r>
            <a:r>
              <a:rPr lang="el-GR" sz="1600"/>
              <a:t>ω</a:t>
            </a:r>
            <a:r>
              <a:rPr lang="en-US" sz="1600"/>
              <a:t>…successive multiplications would give us the finite version.  So we expand…</a:t>
            </a:r>
          </a:p>
        </p:txBody>
      </p:sp>
      <p:graphicFrame>
        <p:nvGraphicFramePr>
          <p:cNvPr id="11" name="Object 10">
            <a:extLst>
              <a:ext uri="{FF2B5EF4-FFF2-40B4-BE49-F238E27FC236}">
                <a16:creationId xmlns:a16="http://schemas.microsoft.com/office/drawing/2014/main" id="{A239AD27-7EE3-4248-845E-68224ED64CB3}"/>
              </a:ext>
            </a:extLst>
          </p:cNvPr>
          <p:cNvGraphicFramePr>
            <a:graphicFrameLocks noChangeAspect="1"/>
          </p:cNvGraphicFramePr>
          <p:nvPr/>
        </p:nvGraphicFramePr>
        <p:xfrm>
          <a:off x="311150" y="1962150"/>
          <a:ext cx="5257800" cy="406400"/>
        </p:xfrm>
        <a:graphic>
          <a:graphicData uri="http://schemas.openxmlformats.org/presentationml/2006/ole">
            <mc:AlternateContent xmlns:mc="http://schemas.openxmlformats.org/markup-compatibility/2006">
              <mc:Choice xmlns:v="urn:schemas-microsoft-com:vml" Requires="v">
                <p:oleObj name="Equation" r:id="rId2" imgW="3149280" imgH="241200" progId="Equation.DSMT4">
                  <p:embed/>
                </p:oleObj>
              </mc:Choice>
              <mc:Fallback>
                <p:oleObj name="Equation" r:id="rId2" imgW="3149280" imgH="241200" progId="Equation.DSMT4">
                  <p:embed/>
                  <p:pic>
                    <p:nvPicPr>
                      <p:cNvPr id="11" name="Object 10">
                        <a:extLst>
                          <a:ext uri="{FF2B5EF4-FFF2-40B4-BE49-F238E27FC236}">
                            <a16:creationId xmlns:a16="http://schemas.microsoft.com/office/drawing/2014/main" id="{A239AD27-7EE3-4248-845E-68224ED64CB3}"/>
                          </a:ext>
                        </a:extLst>
                      </p:cNvPr>
                      <p:cNvPicPr>
                        <a:picLocks noChangeAspect="1" noChangeArrowheads="1"/>
                      </p:cNvPicPr>
                      <p:nvPr/>
                    </p:nvPicPr>
                    <p:blipFill>
                      <a:blip r:embed="rId3"/>
                      <a:srcRect/>
                      <a:stretch>
                        <a:fillRect/>
                      </a:stretch>
                    </p:blipFill>
                    <p:spPr bwMode="auto">
                      <a:xfrm>
                        <a:off x="311150" y="1962150"/>
                        <a:ext cx="5257800" cy="406400"/>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FAFB09DD-A013-4E05-A4FA-FAD3595C3964}"/>
              </a:ext>
            </a:extLst>
          </p:cNvPr>
          <p:cNvSpPr txBox="1"/>
          <p:nvPr/>
        </p:nvSpPr>
        <p:spPr>
          <a:xfrm>
            <a:off x="242538" y="2524657"/>
            <a:ext cx="5539593" cy="338554"/>
          </a:xfrm>
          <a:prstGeom prst="rect">
            <a:avLst/>
          </a:prstGeom>
          <a:noFill/>
        </p:spPr>
        <p:txBody>
          <a:bodyPr wrap="none" rtlCol="0">
            <a:spAutoFit/>
          </a:bodyPr>
          <a:lstStyle/>
          <a:p>
            <a:r>
              <a:rPr lang="en-US" sz="1600"/>
              <a:t>And demand preservation of the norm to first (and every) order:</a:t>
            </a:r>
          </a:p>
        </p:txBody>
      </p:sp>
      <p:graphicFrame>
        <p:nvGraphicFramePr>
          <p:cNvPr id="15" name="Object 14">
            <a:extLst>
              <a:ext uri="{FF2B5EF4-FFF2-40B4-BE49-F238E27FC236}">
                <a16:creationId xmlns:a16="http://schemas.microsoft.com/office/drawing/2014/main" id="{2C30F0F4-8CDD-4324-9072-582BC6B82531}"/>
              </a:ext>
            </a:extLst>
          </p:cNvPr>
          <p:cNvGraphicFramePr>
            <a:graphicFrameLocks noChangeAspect="1"/>
          </p:cNvGraphicFramePr>
          <p:nvPr/>
        </p:nvGraphicFramePr>
        <p:xfrm>
          <a:off x="310822" y="2858880"/>
          <a:ext cx="2612906" cy="1343428"/>
        </p:xfrm>
        <a:graphic>
          <a:graphicData uri="http://schemas.openxmlformats.org/presentationml/2006/ole">
            <mc:AlternateContent xmlns:mc="http://schemas.openxmlformats.org/markup-compatibility/2006">
              <mc:Choice xmlns:v="urn:schemas-microsoft-com:vml" Requires="v">
                <p:oleObj name="Equation" r:id="rId4" imgW="2019240" imgH="1041120" progId="Equation.DSMT4">
                  <p:embed/>
                </p:oleObj>
              </mc:Choice>
              <mc:Fallback>
                <p:oleObj name="Equation" r:id="rId4" imgW="2019240" imgH="1041120" progId="Equation.DSMT4">
                  <p:embed/>
                  <p:pic>
                    <p:nvPicPr>
                      <p:cNvPr id="15" name="Object 14">
                        <a:extLst>
                          <a:ext uri="{FF2B5EF4-FFF2-40B4-BE49-F238E27FC236}">
                            <a16:creationId xmlns:a16="http://schemas.microsoft.com/office/drawing/2014/main" id="{2C30F0F4-8CDD-4324-9072-582BC6B82531}"/>
                          </a:ext>
                        </a:extLst>
                      </p:cNvPr>
                      <p:cNvPicPr>
                        <a:picLocks noChangeAspect="1" noChangeArrowheads="1"/>
                      </p:cNvPicPr>
                      <p:nvPr/>
                    </p:nvPicPr>
                    <p:blipFill>
                      <a:blip r:embed="rId5"/>
                      <a:srcRect/>
                      <a:stretch>
                        <a:fillRect/>
                      </a:stretch>
                    </p:blipFill>
                    <p:spPr bwMode="auto">
                      <a:xfrm>
                        <a:off x="310822" y="2858880"/>
                        <a:ext cx="2612906" cy="1343428"/>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6E37295C-41D5-47C9-B3BA-B6ED54A71CDF}"/>
              </a:ext>
            </a:extLst>
          </p:cNvPr>
          <p:cNvSpPr txBox="1"/>
          <p:nvPr/>
        </p:nvSpPr>
        <p:spPr>
          <a:xfrm>
            <a:off x="242538" y="4288471"/>
            <a:ext cx="6789341" cy="338554"/>
          </a:xfrm>
          <a:prstGeom prst="rect">
            <a:avLst/>
          </a:prstGeom>
          <a:noFill/>
        </p:spPr>
        <p:txBody>
          <a:bodyPr wrap="square" rtlCol="0">
            <a:spAutoFit/>
          </a:bodyPr>
          <a:lstStyle/>
          <a:p>
            <a:r>
              <a:rPr lang="en-US" sz="1600"/>
              <a:t>And then we find that indeed there are 6 free parameters.  We can write it as: </a:t>
            </a:r>
          </a:p>
        </p:txBody>
      </p:sp>
      <p:graphicFrame>
        <p:nvGraphicFramePr>
          <p:cNvPr id="19" name="Object 18">
            <a:extLst>
              <a:ext uri="{FF2B5EF4-FFF2-40B4-BE49-F238E27FC236}">
                <a16:creationId xmlns:a16="http://schemas.microsoft.com/office/drawing/2014/main" id="{635D69F0-D35E-4001-9286-12FD4668BFE9}"/>
              </a:ext>
            </a:extLst>
          </p:cNvPr>
          <p:cNvGraphicFramePr>
            <a:graphicFrameLocks noChangeAspect="1"/>
          </p:cNvGraphicFramePr>
          <p:nvPr/>
        </p:nvGraphicFramePr>
        <p:xfrm>
          <a:off x="310822" y="4755805"/>
          <a:ext cx="4135716" cy="314105"/>
        </p:xfrm>
        <a:graphic>
          <a:graphicData uri="http://schemas.openxmlformats.org/presentationml/2006/ole">
            <mc:AlternateContent xmlns:mc="http://schemas.openxmlformats.org/markup-compatibility/2006">
              <mc:Choice xmlns:v="urn:schemas-microsoft-com:vml" Requires="v">
                <p:oleObj name="Equation" r:id="rId6" imgW="3009900" imgH="228600" progId="Equation.DSMT4">
                  <p:embed/>
                </p:oleObj>
              </mc:Choice>
              <mc:Fallback>
                <p:oleObj name="Equation" r:id="rId6" imgW="3009900" imgH="228600" progId="Equation.DSMT4">
                  <p:embed/>
                  <p:pic>
                    <p:nvPicPr>
                      <p:cNvPr id="19" name="Object 18">
                        <a:extLst>
                          <a:ext uri="{FF2B5EF4-FFF2-40B4-BE49-F238E27FC236}">
                            <a16:creationId xmlns:a16="http://schemas.microsoft.com/office/drawing/2014/main" id="{635D69F0-D35E-4001-9286-12FD4668BF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0822" y="4755805"/>
                        <a:ext cx="4135716" cy="314105"/>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4379CCF0-2FC7-4D20-A4E9-CD50EE962BBD}"/>
              </a:ext>
            </a:extLst>
          </p:cNvPr>
          <p:cNvGraphicFramePr>
            <a:graphicFrameLocks noChangeAspect="1"/>
          </p:cNvGraphicFramePr>
          <p:nvPr/>
        </p:nvGraphicFramePr>
        <p:xfrm>
          <a:off x="6623381" y="4713188"/>
          <a:ext cx="4046537" cy="1860550"/>
        </p:xfrm>
        <a:graphic>
          <a:graphicData uri="http://schemas.openxmlformats.org/presentationml/2006/ole">
            <mc:AlternateContent xmlns:mc="http://schemas.openxmlformats.org/markup-compatibility/2006">
              <mc:Choice xmlns:v="urn:schemas-microsoft-com:vml" Requires="v">
                <p:oleObj name="Equation" r:id="rId8" imgW="4051080" imgH="1854000" progId="Equation.DSMT4">
                  <p:embed/>
                </p:oleObj>
              </mc:Choice>
              <mc:Fallback>
                <p:oleObj name="Equation" r:id="rId8" imgW="4051080" imgH="1854000" progId="Equation.DSMT4">
                  <p:embed/>
                  <p:pic>
                    <p:nvPicPr>
                      <p:cNvPr id="24" name="Object 23">
                        <a:extLst>
                          <a:ext uri="{FF2B5EF4-FFF2-40B4-BE49-F238E27FC236}">
                            <a16:creationId xmlns:a16="http://schemas.microsoft.com/office/drawing/2014/main" id="{4379CCF0-2FC7-4D20-A4E9-CD50EE962BBD}"/>
                          </a:ext>
                        </a:extLst>
                      </p:cNvPr>
                      <p:cNvPicPr>
                        <a:picLocks noChangeAspect="1" noChangeArrowheads="1"/>
                      </p:cNvPicPr>
                      <p:nvPr/>
                    </p:nvPicPr>
                    <p:blipFill>
                      <a:blip r:embed="rId9"/>
                      <a:srcRect/>
                      <a:stretch>
                        <a:fillRect/>
                      </a:stretch>
                    </p:blipFill>
                    <p:spPr bwMode="auto">
                      <a:xfrm>
                        <a:off x="6623381" y="4713188"/>
                        <a:ext cx="4046537" cy="1860550"/>
                      </a:xfrm>
                      <a:prstGeom prst="rect">
                        <a:avLst/>
                      </a:prstGeom>
                      <a:solidFill>
                        <a:srgbClr val="CCFFCC"/>
                      </a:solidFill>
                    </p:spPr>
                  </p:pic>
                </p:oleObj>
              </mc:Fallback>
            </mc:AlternateContent>
          </a:graphicData>
        </a:graphic>
      </p:graphicFrame>
      <p:graphicFrame>
        <p:nvGraphicFramePr>
          <p:cNvPr id="31" name="Object 30">
            <a:extLst>
              <a:ext uri="{FF2B5EF4-FFF2-40B4-BE49-F238E27FC236}">
                <a16:creationId xmlns:a16="http://schemas.microsoft.com/office/drawing/2014/main" id="{406F0F02-96A4-4BF1-9AC8-B265FEEAABF0}"/>
              </a:ext>
            </a:extLst>
          </p:cNvPr>
          <p:cNvGraphicFramePr>
            <a:graphicFrameLocks noChangeAspect="1"/>
          </p:cNvGraphicFramePr>
          <p:nvPr/>
        </p:nvGraphicFramePr>
        <p:xfrm>
          <a:off x="10839916" y="4755805"/>
          <a:ext cx="1143000" cy="815975"/>
        </p:xfrm>
        <a:graphic>
          <a:graphicData uri="http://schemas.openxmlformats.org/presentationml/2006/ole">
            <mc:AlternateContent xmlns:mc="http://schemas.openxmlformats.org/markup-compatibility/2006">
              <mc:Choice xmlns:v="urn:schemas-microsoft-com:vml" Requires="v">
                <p:oleObj name="Equation" r:id="rId10" imgW="1143000" imgH="812800" progId="Equation.DSMT4">
                  <p:embed/>
                </p:oleObj>
              </mc:Choice>
              <mc:Fallback>
                <p:oleObj name="Equation" r:id="rId10" imgW="1143000" imgH="812800" progId="Equation.DSMT4">
                  <p:embed/>
                  <p:pic>
                    <p:nvPicPr>
                      <p:cNvPr id="31" name="Object 30">
                        <a:extLst>
                          <a:ext uri="{FF2B5EF4-FFF2-40B4-BE49-F238E27FC236}">
                            <a16:creationId xmlns:a16="http://schemas.microsoft.com/office/drawing/2014/main" id="{406F0F02-96A4-4BF1-9AC8-B265FEEAABF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39916" y="4755805"/>
                        <a:ext cx="1143000" cy="815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35">
            <a:extLst>
              <a:ext uri="{FF2B5EF4-FFF2-40B4-BE49-F238E27FC236}">
                <a16:creationId xmlns:a16="http://schemas.microsoft.com/office/drawing/2014/main" id="{45B9B85A-2B93-43C9-8DE1-63D3B4C1E6A1}"/>
              </a:ext>
            </a:extLst>
          </p:cNvPr>
          <p:cNvGraphicFramePr>
            <a:graphicFrameLocks noChangeAspect="1"/>
          </p:cNvGraphicFramePr>
          <p:nvPr/>
        </p:nvGraphicFramePr>
        <p:xfrm>
          <a:off x="310822" y="6192268"/>
          <a:ext cx="4667250" cy="379412"/>
        </p:xfrm>
        <a:graphic>
          <a:graphicData uri="http://schemas.openxmlformats.org/presentationml/2006/ole">
            <mc:AlternateContent xmlns:mc="http://schemas.openxmlformats.org/markup-compatibility/2006">
              <mc:Choice xmlns:v="urn:schemas-microsoft-com:vml" Requires="v">
                <p:oleObj name="Equation" r:id="rId12" imgW="3162240" imgH="253800" progId="Equation.DSMT4">
                  <p:embed/>
                </p:oleObj>
              </mc:Choice>
              <mc:Fallback>
                <p:oleObj name="Equation" r:id="rId12" imgW="3162240" imgH="253800" progId="Equation.DSMT4">
                  <p:embed/>
                  <p:pic>
                    <p:nvPicPr>
                      <p:cNvPr id="36" name="Object 35">
                        <a:extLst>
                          <a:ext uri="{FF2B5EF4-FFF2-40B4-BE49-F238E27FC236}">
                            <a16:creationId xmlns:a16="http://schemas.microsoft.com/office/drawing/2014/main" id="{45B9B85A-2B93-43C9-8DE1-63D3B4C1E6A1}"/>
                          </a:ext>
                        </a:extLst>
                      </p:cNvPr>
                      <p:cNvPicPr>
                        <a:picLocks noChangeAspect="1" noChangeArrowheads="1"/>
                      </p:cNvPicPr>
                      <p:nvPr/>
                    </p:nvPicPr>
                    <p:blipFill>
                      <a:blip r:embed="rId13"/>
                      <a:srcRect/>
                      <a:stretch>
                        <a:fillRect/>
                      </a:stretch>
                    </p:blipFill>
                    <p:spPr bwMode="auto">
                      <a:xfrm>
                        <a:off x="310822" y="6192268"/>
                        <a:ext cx="4667250" cy="379412"/>
                      </a:xfrm>
                      <a:prstGeom prst="rect">
                        <a:avLst/>
                      </a:prstGeom>
                      <a:solidFill>
                        <a:srgbClr val="CCFFCC"/>
                      </a:solidFill>
                    </p:spPr>
                  </p:pic>
                </p:oleObj>
              </mc:Fallback>
            </mc:AlternateContent>
          </a:graphicData>
        </a:graphic>
      </p:graphicFrame>
      <p:sp>
        <p:nvSpPr>
          <p:cNvPr id="37" name="TextBox 36">
            <a:extLst>
              <a:ext uri="{FF2B5EF4-FFF2-40B4-BE49-F238E27FC236}">
                <a16:creationId xmlns:a16="http://schemas.microsoft.com/office/drawing/2014/main" id="{56ED06D1-02CE-49CA-84B1-59AAA11BEDB1}"/>
              </a:ext>
            </a:extLst>
          </p:cNvPr>
          <p:cNvSpPr txBox="1"/>
          <p:nvPr/>
        </p:nvSpPr>
        <p:spPr>
          <a:xfrm>
            <a:off x="187073" y="5232583"/>
            <a:ext cx="6266310" cy="830997"/>
          </a:xfrm>
          <a:prstGeom prst="rect">
            <a:avLst/>
          </a:prstGeom>
          <a:noFill/>
        </p:spPr>
        <p:txBody>
          <a:bodyPr wrap="square" rtlCol="0">
            <a:spAutoFit/>
          </a:bodyPr>
          <a:lstStyle/>
          <a:p>
            <a:r>
              <a:rPr lang="en-US" sz="1600"/>
              <a:t>Then by comparing with the known Lorentz transformation in special cases, we can work out what the L’s should be, and then by doing successive multiplication we get the general result:</a:t>
            </a:r>
          </a:p>
        </p:txBody>
      </p:sp>
      <p:graphicFrame>
        <p:nvGraphicFramePr>
          <p:cNvPr id="5" name="Object 4">
            <a:extLst>
              <a:ext uri="{FF2B5EF4-FFF2-40B4-BE49-F238E27FC236}">
                <a16:creationId xmlns:a16="http://schemas.microsoft.com/office/drawing/2014/main" id="{CF233239-50A5-46C8-AF2E-E6E6505F8A27}"/>
              </a:ext>
            </a:extLst>
          </p:cNvPr>
          <p:cNvGraphicFramePr>
            <a:graphicFrameLocks noChangeAspect="1"/>
          </p:cNvGraphicFramePr>
          <p:nvPr/>
        </p:nvGraphicFramePr>
        <p:xfrm>
          <a:off x="7763115" y="2012504"/>
          <a:ext cx="2906803" cy="2476088"/>
        </p:xfrm>
        <a:graphic>
          <a:graphicData uri="http://schemas.openxmlformats.org/presentationml/2006/ole">
            <mc:AlternateContent xmlns:mc="http://schemas.openxmlformats.org/markup-compatibility/2006">
              <mc:Choice xmlns:v="urn:schemas-microsoft-com:vml" Requires="v">
                <p:oleObj name="Bitmap Image" r:id="rId14" imgW="1813717" imgH="1722269" progId="Paint.Picture">
                  <p:embed/>
                </p:oleObj>
              </mc:Choice>
              <mc:Fallback>
                <p:oleObj name="Bitmap Image" r:id="rId14" imgW="1813717" imgH="1722269" progId="Paint.Picture">
                  <p:embed/>
                  <p:pic>
                    <p:nvPicPr>
                      <p:cNvPr id="5" name="Object 4">
                        <a:extLst>
                          <a:ext uri="{FF2B5EF4-FFF2-40B4-BE49-F238E27FC236}">
                            <a16:creationId xmlns:a16="http://schemas.microsoft.com/office/drawing/2014/main" id="{CF233239-50A5-46C8-AF2E-E6E6505F8A2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4868" r="-841" b="4868"/>
                      <a:stretch>
                        <a:fillRect/>
                      </a:stretch>
                    </p:blipFill>
                    <p:spPr bwMode="auto">
                      <a:xfrm>
                        <a:off x="7763115" y="2012504"/>
                        <a:ext cx="2906803" cy="2476088"/>
                      </a:xfrm>
                      <a:prstGeom prst="rect">
                        <a:avLst/>
                      </a:prstGeom>
                      <a:noFill/>
                    </p:spPr>
                  </p:pic>
                </p:oleObj>
              </mc:Fallback>
            </mc:AlternateContent>
          </a:graphicData>
        </a:graphic>
      </p:graphicFrame>
    </p:spTree>
    <p:extLst>
      <p:ext uri="{BB962C8B-B14F-4D97-AF65-F5344CB8AC3E}">
        <p14:creationId xmlns:p14="http://schemas.microsoft.com/office/powerpoint/2010/main" val="28461913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303891" y="195781"/>
            <a:ext cx="2955570" cy="584775"/>
          </a:xfrm>
          <a:prstGeom prst="rect">
            <a:avLst/>
          </a:prstGeom>
          <a:noFill/>
        </p:spPr>
        <p:txBody>
          <a:bodyPr wrap="square" rtlCol="0">
            <a:spAutoFit/>
          </a:bodyPr>
          <a:lstStyle/>
          <a:p>
            <a:r>
              <a:rPr lang="en-US" sz="3200" b="1" u="sng"/>
              <a:t>SR: Geometry</a:t>
            </a:r>
            <a:endParaRPr lang="en-US" b="1" u="sng"/>
          </a:p>
        </p:txBody>
      </p:sp>
      <p:graphicFrame>
        <p:nvGraphicFramePr>
          <p:cNvPr id="17" name="Object 16">
            <a:extLst>
              <a:ext uri="{FF2B5EF4-FFF2-40B4-BE49-F238E27FC236}">
                <a16:creationId xmlns:a16="http://schemas.microsoft.com/office/drawing/2014/main" id="{1AB0BA25-6149-4FB6-A876-2751315A2D3B}"/>
              </a:ext>
            </a:extLst>
          </p:cNvPr>
          <p:cNvGraphicFramePr>
            <a:graphicFrameLocks noChangeAspect="1"/>
          </p:cNvGraphicFramePr>
          <p:nvPr/>
        </p:nvGraphicFramePr>
        <p:xfrm>
          <a:off x="4530743" y="2047605"/>
          <a:ext cx="2058988" cy="439737"/>
        </p:xfrm>
        <a:graphic>
          <a:graphicData uri="http://schemas.openxmlformats.org/presentationml/2006/ole">
            <mc:AlternateContent xmlns:mc="http://schemas.openxmlformats.org/markup-compatibility/2006">
              <mc:Choice xmlns:v="urn:schemas-microsoft-com:vml" Requires="v">
                <p:oleObj name="Equation" r:id="rId2" imgW="1307880" imgH="279360" progId="Equation.DSMT4">
                  <p:embed/>
                </p:oleObj>
              </mc:Choice>
              <mc:Fallback>
                <p:oleObj name="Equation" r:id="rId2" imgW="1307880" imgH="279360" progId="Equation.DSMT4">
                  <p:embed/>
                  <p:pic>
                    <p:nvPicPr>
                      <p:cNvPr id="17" name="Object 16">
                        <a:extLst>
                          <a:ext uri="{FF2B5EF4-FFF2-40B4-BE49-F238E27FC236}">
                            <a16:creationId xmlns:a16="http://schemas.microsoft.com/office/drawing/2014/main" id="{1AB0BA25-6149-4FB6-A876-2751315A2D3B}"/>
                          </a:ext>
                        </a:extLst>
                      </p:cNvPr>
                      <p:cNvPicPr>
                        <a:picLocks noChangeAspect="1" noChangeArrowheads="1"/>
                      </p:cNvPicPr>
                      <p:nvPr/>
                    </p:nvPicPr>
                    <p:blipFill>
                      <a:blip r:embed="rId3"/>
                      <a:srcRect/>
                      <a:stretch>
                        <a:fillRect/>
                      </a:stretch>
                    </p:blipFill>
                    <p:spPr bwMode="auto">
                      <a:xfrm>
                        <a:off x="4530743" y="2047605"/>
                        <a:ext cx="2058988" cy="439737"/>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EEFEA315-7317-4E06-BF45-4E39AC38EC96}"/>
              </a:ext>
            </a:extLst>
          </p:cNvPr>
          <p:cNvGraphicFramePr>
            <a:graphicFrameLocks noChangeAspect="1"/>
          </p:cNvGraphicFramePr>
          <p:nvPr/>
        </p:nvGraphicFramePr>
        <p:xfrm>
          <a:off x="4620343" y="3188641"/>
          <a:ext cx="1908485" cy="1287425"/>
        </p:xfrm>
        <a:graphic>
          <a:graphicData uri="http://schemas.openxmlformats.org/presentationml/2006/ole">
            <mc:AlternateContent xmlns:mc="http://schemas.openxmlformats.org/markup-compatibility/2006">
              <mc:Choice xmlns:v="urn:schemas-microsoft-com:vml" Requires="v">
                <p:oleObj name="Equation" r:id="rId4" imgW="1358640" imgH="914400" progId="Equation.DSMT4">
                  <p:embed/>
                </p:oleObj>
              </mc:Choice>
              <mc:Fallback>
                <p:oleObj name="Equation" r:id="rId4" imgW="1358640" imgH="914400" progId="Equation.DSMT4">
                  <p:embed/>
                  <p:pic>
                    <p:nvPicPr>
                      <p:cNvPr id="20" name="Object 19">
                        <a:extLst>
                          <a:ext uri="{FF2B5EF4-FFF2-40B4-BE49-F238E27FC236}">
                            <a16:creationId xmlns:a16="http://schemas.microsoft.com/office/drawing/2014/main" id="{EEFEA315-7317-4E06-BF45-4E39AC38EC96}"/>
                          </a:ext>
                        </a:extLst>
                      </p:cNvPr>
                      <p:cNvPicPr>
                        <a:picLocks noChangeAspect="1" noChangeArrowheads="1"/>
                      </p:cNvPicPr>
                      <p:nvPr/>
                    </p:nvPicPr>
                    <p:blipFill>
                      <a:blip r:embed="rId5"/>
                      <a:srcRect/>
                      <a:stretch>
                        <a:fillRect/>
                      </a:stretch>
                    </p:blipFill>
                    <p:spPr bwMode="auto">
                      <a:xfrm>
                        <a:off x="4620343" y="3188641"/>
                        <a:ext cx="1908485" cy="1287425"/>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FE92A746-0947-4D12-ADCD-2FF715A5B7B3}"/>
              </a:ext>
            </a:extLst>
          </p:cNvPr>
          <p:cNvSpPr txBox="1"/>
          <p:nvPr/>
        </p:nvSpPr>
        <p:spPr>
          <a:xfrm>
            <a:off x="462544" y="1032740"/>
            <a:ext cx="9756111" cy="646331"/>
          </a:xfrm>
          <a:prstGeom prst="rect">
            <a:avLst/>
          </a:prstGeom>
          <a:noFill/>
        </p:spPr>
        <p:txBody>
          <a:bodyPr wrap="square" rtlCol="0">
            <a:spAutoFit/>
          </a:bodyPr>
          <a:lstStyle/>
          <a:p>
            <a:r>
              <a:rPr lang="en-US"/>
              <a:t>We can introduce covariant/contravariant basis vectors illustrated below.  Their dot products are determined by the metric.  We basically conjure up the metric by seeking an invariant length.  We find:</a:t>
            </a:r>
          </a:p>
        </p:txBody>
      </p:sp>
      <p:graphicFrame>
        <p:nvGraphicFramePr>
          <p:cNvPr id="25" name="Object 24">
            <a:extLst>
              <a:ext uri="{FF2B5EF4-FFF2-40B4-BE49-F238E27FC236}">
                <a16:creationId xmlns:a16="http://schemas.microsoft.com/office/drawing/2014/main" id="{EFD393F5-FCDD-44BD-8400-785F89CD1F01}"/>
              </a:ext>
            </a:extLst>
          </p:cNvPr>
          <p:cNvGraphicFramePr>
            <a:graphicFrameLocks noChangeAspect="1"/>
          </p:cNvGraphicFramePr>
          <p:nvPr/>
        </p:nvGraphicFramePr>
        <p:xfrm>
          <a:off x="6915865" y="3188641"/>
          <a:ext cx="4368020" cy="1557312"/>
        </p:xfrm>
        <a:graphic>
          <a:graphicData uri="http://schemas.openxmlformats.org/presentationml/2006/ole">
            <mc:AlternateContent xmlns:mc="http://schemas.openxmlformats.org/markup-compatibility/2006">
              <mc:Choice xmlns:v="urn:schemas-microsoft-com:vml" Requires="v">
                <p:oleObj name="Equation" r:id="rId6" imgW="3479760" imgH="1257120" progId="Equation.DSMT4">
                  <p:embed/>
                </p:oleObj>
              </mc:Choice>
              <mc:Fallback>
                <p:oleObj name="Equation" r:id="rId6" imgW="3479760" imgH="1257120" progId="Equation.DSMT4">
                  <p:embed/>
                  <p:pic>
                    <p:nvPicPr>
                      <p:cNvPr id="25" name="Object 24">
                        <a:extLst>
                          <a:ext uri="{FF2B5EF4-FFF2-40B4-BE49-F238E27FC236}">
                            <a16:creationId xmlns:a16="http://schemas.microsoft.com/office/drawing/2014/main" id="{EFD393F5-FCDD-44BD-8400-785F89CD1F01}"/>
                          </a:ext>
                        </a:extLst>
                      </p:cNvPr>
                      <p:cNvPicPr>
                        <a:picLocks noChangeAspect="1" noChangeArrowheads="1"/>
                      </p:cNvPicPr>
                      <p:nvPr/>
                    </p:nvPicPr>
                    <p:blipFill>
                      <a:blip r:embed="rId7"/>
                      <a:srcRect/>
                      <a:stretch>
                        <a:fillRect/>
                      </a:stretch>
                    </p:blipFill>
                    <p:spPr bwMode="auto">
                      <a:xfrm>
                        <a:off x="6915865" y="3188641"/>
                        <a:ext cx="4368020" cy="1557312"/>
                      </a:xfrm>
                      <a:prstGeom prst="rect">
                        <a:avLst/>
                      </a:prstGeom>
                      <a:solidFill>
                        <a:srgbClr val="CCFFCC"/>
                      </a:solidFill>
                    </p:spPr>
                  </p:pic>
                </p:oleObj>
              </mc:Fallback>
            </mc:AlternateContent>
          </a:graphicData>
        </a:graphic>
      </p:graphicFrame>
      <p:sp>
        <p:nvSpPr>
          <p:cNvPr id="26" name="TextBox 25">
            <a:extLst>
              <a:ext uri="{FF2B5EF4-FFF2-40B4-BE49-F238E27FC236}">
                <a16:creationId xmlns:a16="http://schemas.microsoft.com/office/drawing/2014/main" id="{C59399C7-A4FD-4286-99D1-93B7A5CAFFD3}"/>
              </a:ext>
            </a:extLst>
          </p:cNvPr>
          <p:cNvSpPr txBox="1"/>
          <p:nvPr/>
        </p:nvSpPr>
        <p:spPr>
          <a:xfrm>
            <a:off x="4530743" y="2603051"/>
            <a:ext cx="825867" cy="369332"/>
          </a:xfrm>
          <a:prstGeom prst="rect">
            <a:avLst/>
          </a:prstGeom>
          <a:noFill/>
        </p:spPr>
        <p:txBody>
          <a:bodyPr wrap="none" rtlCol="0">
            <a:spAutoFit/>
          </a:bodyPr>
          <a:lstStyle/>
          <a:p>
            <a:r>
              <a:rPr lang="en-US"/>
              <a:t>and so</a:t>
            </a:r>
          </a:p>
        </p:txBody>
      </p:sp>
      <p:sp>
        <p:nvSpPr>
          <p:cNvPr id="27" name="TextBox 26">
            <a:extLst>
              <a:ext uri="{FF2B5EF4-FFF2-40B4-BE49-F238E27FC236}">
                <a16:creationId xmlns:a16="http://schemas.microsoft.com/office/drawing/2014/main" id="{01497169-A3A0-4551-965B-A7A8BEF01765}"/>
              </a:ext>
            </a:extLst>
          </p:cNvPr>
          <p:cNvSpPr txBox="1"/>
          <p:nvPr/>
        </p:nvSpPr>
        <p:spPr>
          <a:xfrm>
            <a:off x="575037" y="5144779"/>
            <a:ext cx="3645586" cy="923330"/>
          </a:xfrm>
          <a:prstGeom prst="rect">
            <a:avLst/>
          </a:prstGeom>
          <a:noFill/>
        </p:spPr>
        <p:txBody>
          <a:bodyPr wrap="square" rtlCol="0">
            <a:spAutoFit/>
          </a:bodyPr>
          <a:lstStyle/>
          <a:p>
            <a:r>
              <a:rPr lang="en-US"/>
              <a:t>Then recall transformation laws between basis vectors in different frames. </a:t>
            </a:r>
          </a:p>
        </p:txBody>
      </p:sp>
      <p:graphicFrame>
        <p:nvGraphicFramePr>
          <p:cNvPr id="29" name="Object 28">
            <a:extLst>
              <a:ext uri="{FF2B5EF4-FFF2-40B4-BE49-F238E27FC236}">
                <a16:creationId xmlns:a16="http://schemas.microsoft.com/office/drawing/2014/main" id="{2D01CBE2-C391-4D23-8348-82B81FB9EFDF}"/>
              </a:ext>
            </a:extLst>
          </p:cNvPr>
          <p:cNvGraphicFramePr>
            <a:graphicFrameLocks noChangeAspect="1"/>
          </p:cNvGraphicFramePr>
          <p:nvPr>
            <p:extLst>
              <p:ext uri="{D42A27DB-BD31-4B8C-83A1-F6EECF244321}">
                <p14:modId xmlns:p14="http://schemas.microsoft.com/office/powerpoint/2010/main" val="2719502327"/>
              </p:ext>
            </p:extLst>
          </p:nvPr>
        </p:nvGraphicFramePr>
        <p:xfrm>
          <a:off x="4403725" y="5173663"/>
          <a:ext cx="1201738" cy="866775"/>
        </p:xfrm>
        <a:graphic>
          <a:graphicData uri="http://schemas.openxmlformats.org/presentationml/2006/ole">
            <mc:AlternateContent xmlns:mc="http://schemas.openxmlformats.org/markup-compatibility/2006">
              <mc:Choice xmlns:v="urn:schemas-microsoft-com:vml" Requires="v">
                <p:oleObj name="Equation" r:id="rId8" imgW="736560" imgH="533160" progId="Equation.DSMT4">
                  <p:embed/>
                </p:oleObj>
              </mc:Choice>
              <mc:Fallback>
                <p:oleObj name="Equation" r:id="rId8" imgW="736560" imgH="533160" progId="Equation.DSMT4">
                  <p:embed/>
                  <p:pic>
                    <p:nvPicPr>
                      <p:cNvPr id="29" name="Object 28">
                        <a:extLst>
                          <a:ext uri="{FF2B5EF4-FFF2-40B4-BE49-F238E27FC236}">
                            <a16:creationId xmlns:a16="http://schemas.microsoft.com/office/drawing/2014/main" id="{2D01CBE2-C391-4D23-8348-82B81FB9EFDF}"/>
                          </a:ext>
                        </a:extLst>
                      </p:cNvPr>
                      <p:cNvPicPr>
                        <a:picLocks noChangeAspect="1" noChangeArrowheads="1"/>
                      </p:cNvPicPr>
                      <p:nvPr/>
                    </p:nvPicPr>
                    <p:blipFill>
                      <a:blip r:embed="rId9"/>
                      <a:srcRect/>
                      <a:stretch>
                        <a:fillRect/>
                      </a:stretch>
                    </p:blipFill>
                    <p:spPr bwMode="auto">
                      <a:xfrm>
                        <a:off x="4403725" y="5173663"/>
                        <a:ext cx="1201738" cy="866775"/>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9489B563-678E-45E9-BE83-CB37B8B65B32}"/>
              </a:ext>
            </a:extLst>
          </p:cNvPr>
          <p:cNvSpPr txBox="1"/>
          <p:nvPr/>
        </p:nvSpPr>
        <p:spPr>
          <a:xfrm>
            <a:off x="6017597" y="5144779"/>
            <a:ext cx="3612996" cy="923330"/>
          </a:xfrm>
          <a:prstGeom prst="rect">
            <a:avLst/>
          </a:prstGeom>
          <a:noFill/>
        </p:spPr>
        <p:txBody>
          <a:bodyPr wrap="square" rtlCol="0">
            <a:spAutoFit/>
          </a:bodyPr>
          <a:lstStyle/>
          <a:p>
            <a:r>
              <a:rPr lang="en-US"/>
              <a:t>And how tensor compontns must also transform (if they’re tensors) between frames.</a:t>
            </a:r>
          </a:p>
        </p:txBody>
      </p:sp>
      <p:graphicFrame>
        <p:nvGraphicFramePr>
          <p:cNvPr id="32" name="Object 31">
            <a:extLst>
              <a:ext uri="{FF2B5EF4-FFF2-40B4-BE49-F238E27FC236}">
                <a16:creationId xmlns:a16="http://schemas.microsoft.com/office/drawing/2014/main" id="{3BDD3D0A-69FE-4268-8571-502B22FEBD36}"/>
              </a:ext>
            </a:extLst>
          </p:cNvPr>
          <p:cNvGraphicFramePr>
            <a:graphicFrameLocks noChangeAspect="1"/>
          </p:cNvGraphicFramePr>
          <p:nvPr>
            <p:extLst>
              <p:ext uri="{D42A27DB-BD31-4B8C-83A1-F6EECF244321}">
                <p14:modId xmlns:p14="http://schemas.microsoft.com/office/powerpoint/2010/main" val="3147077150"/>
              </p:ext>
            </p:extLst>
          </p:nvPr>
        </p:nvGraphicFramePr>
        <p:xfrm>
          <a:off x="9930931" y="5173663"/>
          <a:ext cx="1352953" cy="902972"/>
        </p:xfrm>
        <a:graphic>
          <a:graphicData uri="http://schemas.openxmlformats.org/presentationml/2006/ole">
            <mc:AlternateContent xmlns:mc="http://schemas.openxmlformats.org/markup-compatibility/2006">
              <mc:Choice xmlns:v="urn:schemas-microsoft-com:vml" Requires="v">
                <p:oleObj name="Equation" r:id="rId10" imgW="799920" imgH="533160" progId="Equation.DSMT4">
                  <p:embed/>
                </p:oleObj>
              </mc:Choice>
              <mc:Fallback>
                <p:oleObj name="Equation" r:id="rId10" imgW="799920" imgH="533160" progId="Equation.DSMT4">
                  <p:embed/>
                  <p:pic>
                    <p:nvPicPr>
                      <p:cNvPr id="32" name="Object 31">
                        <a:extLst>
                          <a:ext uri="{FF2B5EF4-FFF2-40B4-BE49-F238E27FC236}">
                            <a16:creationId xmlns:a16="http://schemas.microsoft.com/office/drawing/2014/main" id="{3BDD3D0A-69FE-4268-8571-502B22FEBD36}"/>
                          </a:ext>
                        </a:extLst>
                      </p:cNvPr>
                      <p:cNvPicPr>
                        <a:picLocks noChangeAspect="1" noChangeArrowheads="1"/>
                      </p:cNvPicPr>
                      <p:nvPr/>
                    </p:nvPicPr>
                    <p:blipFill>
                      <a:blip r:embed="rId11"/>
                      <a:srcRect/>
                      <a:stretch>
                        <a:fillRect/>
                      </a:stretch>
                    </p:blipFill>
                    <p:spPr bwMode="auto">
                      <a:xfrm>
                        <a:off x="9930931" y="5173663"/>
                        <a:ext cx="1352953" cy="902972"/>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1C56306A-DF8F-4494-A762-E12535326F72}"/>
              </a:ext>
            </a:extLst>
          </p:cNvPr>
          <p:cNvGraphicFramePr>
            <a:graphicFrameLocks noChangeAspect="1"/>
          </p:cNvGraphicFramePr>
          <p:nvPr/>
        </p:nvGraphicFramePr>
        <p:xfrm>
          <a:off x="338254" y="1984457"/>
          <a:ext cx="3368960" cy="2585673"/>
        </p:xfrm>
        <a:graphic>
          <a:graphicData uri="http://schemas.openxmlformats.org/presentationml/2006/ole">
            <mc:AlternateContent xmlns:mc="http://schemas.openxmlformats.org/markup-compatibility/2006">
              <mc:Choice xmlns:v="urn:schemas-microsoft-com:vml" Requires="v">
                <p:oleObj name="Bitmap Image" r:id="rId12" imgW="2339280" imgH="1806120" progId="Paint.Picture">
                  <p:embed/>
                </p:oleObj>
              </mc:Choice>
              <mc:Fallback>
                <p:oleObj name="Bitmap Image" r:id="rId12" imgW="2339280" imgH="1806120" progId="Paint.Picture">
                  <p:embed/>
                  <p:pic>
                    <p:nvPicPr>
                      <p:cNvPr id="16" name="Object 15">
                        <a:extLst>
                          <a:ext uri="{FF2B5EF4-FFF2-40B4-BE49-F238E27FC236}">
                            <a16:creationId xmlns:a16="http://schemas.microsoft.com/office/drawing/2014/main" id="{1C56306A-DF8F-4494-A762-E12535326F72}"/>
                          </a:ext>
                        </a:extLst>
                      </p:cNvPr>
                      <p:cNvPicPr>
                        <a:picLocks noChangeAspect="1" noChangeArrowheads="1"/>
                      </p:cNvPicPr>
                      <p:nvPr/>
                    </p:nvPicPr>
                    <p:blipFill>
                      <a:blip r:embed="rId13"/>
                      <a:srcRect r="11440" b="11842"/>
                      <a:stretch>
                        <a:fillRect/>
                      </a:stretch>
                    </p:blipFill>
                    <p:spPr bwMode="auto">
                      <a:xfrm>
                        <a:off x="338254" y="1984457"/>
                        <a:ext cx="3368960" cy="2585673"/>
                      </a:xfrm>
                      <a:prstGeom prst="rect">
                        <a:avLst/>
                      </a:prstGeom>
                      <a:noFill/>
                    </p:spPr>
                  </p:pic>
                </p:oleObj>
              </mc:Fallback>
            </mc:AlternateContent>
          </a:graphicData>
        </a:graphic>
      </p:graphicFrame>
    </p:spTree>
    <p:extLst>
      <p:ext uri="{BB962C8B-B14F-4D97-AF65-F5344CB8AC3E}">
        <p14:creationId xmlns:p14="http://schemas.microsoft.com/office/powerpoint/2010/main" val="6018646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658544" y="198848"/>
            <a:ext cx="4428182" cy="584775"/>
          </a:xfrm>
          <a:prstGeom prst="rect">
            <a:avLst/>
          </a:prstGeom>
          <a:noFill/>
        </p:spPr>
        <p:txBody>
          <a:bodyPr wrap="square" rtlCol="0">
            <a:spAutoFit/>
          </a:bodyPr>
          <a:lstStyle/>
          <a:p>
            <a:r>
              <a:rPr lang="en-US" sz="3200" b="1" u="sng"/>
              <a:t>SR: Particle Kinematics</a:t>
            </a:r>
            <a:endParaRPr lang="en-US" b="1" u="sng"/>
          </a:p>
        </p:txBody>
      </p:sp>
      <p:sp>
        <p:nvSpPr>
          <p:cNvPr id="3" name="TextBox 2">
            <a:extLst>
              <a:ext uri="{FF2B5EF4-FFF2-40B4-BE49-F238E27FC236}">
                <a16:creationId xmlns:a16="http://schemas.microsoft.com/office/drawing/2014/main" id="{56DC35C7-7B23-4A1E-9876-98AE7926D9B2}"/>
              </a:ext>
            </a:extLst>
          </p:cNvPr>
          <p:cNvSpPr txBox="1"/>
          <p:nvPr/>
        </p:nvSpPr>
        <p:spPr>
          <a:xfrm>
            <a:off x="180621" y="1062640"/>
            <a:ext cx="10011130" cy="923330"/>
          </a:xfrm>
          <a:prstGeom prst="rect">
            <a:avLst/>
          </a:prstGeom>
          <a:noFill/>
        </p:spPr>
        <p:txBody>
          <a:bodyPr wrap="square" rtlCol="0">
            <a:spAutoFit/>
          </a:bodyPr>
          <a:lstStyle/>
          <a:p>
            <a:r>
              <a:rPr lang="en-US"/>
              <a:t>Definitions of momentum and energy must change now, because according to velocity transformation law, the classical definitions’  conservation equations wouldn’t be preserved in all frames.  To work out the new definitions, we propose a general form, and demand they are conserved in all frames.  We get:</a:t>
            </a:r>
          </a:p>
        </p:txBody>
      </p:sp>
      <p:graphicFrame>
        <p:nvGraphicFramePr>
          <p:cNvPr id="5" name="Object 4">
            <a:extLst>
              <a:ext uri="{FF2B5EF4-FFF2-40B4-BE49-F238E27FC236}">
                <a16:creationId xmlns:a16="http://schemas.microsoft.com/office/drawing/2014/main" id="{61FEE8B3-21AA-48EB-A661-D2BC43AA150B}"/>
              </a:ext>
            </a:extLst>
          </p:cNvPr>
          <p:cNvGraphicFramePr>
            <a:graphicFrameLocks noChangeAspect="1"/>
          </p:cNvGraphicFramePr>
          <p:nvPr/>
        </p:nvGraphicFramePr>
        <p:xfrm>
          <a:off x="8448792" y="2989486"/>
          <a:ext cx="2712803" cy="691551"/>
        </p:xfrm>
        <a:graphic>
          <a:graphicData uri="http://schemas.openxmlformats.org/presentationml/2006/ole">
            <mc:AlternateContent xmlns:mc="http://schemas.openxmlformats.org/markup-compatibility/2006">
              <mc:Choice xmlns:v="urn:schemas-microsoft-com:vml" Requires="v">
                <p:oleObj name="Equation" r:id="rId2" imgW="1790640" imgH="457200" progId="Equation.DSMT4">
                  <p:embed/>
                </p:oleObj>
              </mc:Choice>
              <mc:Fallback>
                <p:oleObj name="Equation" r:id="rId2" imgW="1790640" imgH="457200" progId="Equation.DSMT4">
                  <p:embed/>
                  <p:pic>
                    <p:nvPicPr>
                      <p:cNvPr id="5" name="Object 4">
                        <a:extLst>
                          <a:ext uri="{FF2B5EF4-FFF2-40B4-BE49-F238E27FC236}">
                            <a16:creationId xmlns:a16="http://schemas.microsoft.com/office/drawing/2014/main" id="{61FEE8B3-21AA-48EB-A661-D2BC43AA150B}"/>
                          </a:ext>
                        </a:extLst>
                      </p:cNvPr>
                      <p:cNvPicPr>
                        <a:picLocks noChangeAspect="1" noChangeArrowheads="1"/>
                      </p:cNvPicPr>
                      <p:nvPr/>
                    </p:nvPicPr>
                    <p:blipFill>
                      <a:blip r:embed="rId3"/>
                      <a:srcRect/>
                      <a:stretch>
                        <a:fillRect/>
                      </a:stretch>
                    </p:blipFill>
                    <p:spPr bwMode="auto">
                      <a:xfrm>
                        <a:off x="8448792" y="2989486"/>
                        <a:ext cx="2712803" cy="691551"/>
                      </a:xfrm>
                      <a:prstGeom prst="rect">
                        <a:avLst/>
                      </a:prstGeom>
                      <a:solidFill>
                        <a:srgbClr val="CCFFCC"/>
                      </a:solidFill>
                    </p:spPr>
                  </p:pic>
                </p:oleObj>
              </mc:Fallback>
            </mc:AlternateContent>
          </a:graphicData>
        </a:graphic>
      </p:graphicFrame>
      <p:graphicFrame>
        <p:nvGraphicFramePr>
          <p:cNvPr id="19" name="Object 18">
            <a:extLst>
              <a:ext uri="{FF2B5EF4-FFF2-40B4-BE49-F238E27FC236}">
                <a16:creationId xmlns:a16="http://schemas.microsoft.com/office/drawing/2014/main" id="{79DF4185-F714-4B02-A76D-C0E140732F39}"/>
              </a:ext>
            </a:extLst>
          </p:cNvPr>
          <p:cNvGraphicFramePr>
            <a:graphicFrameLocks noChangeAspect="1"/>
          </p:cNvGraphicFramePr>
          <p:nvPr/>
        </p:nvGraphicFramePr>
        <p:xfrm>
          <a:off x="261851" y="2264987"/>
          <a:ext cx="7542213" cy="1416050"/>
        </p:xfrm>
        <a:graphic>
          <a:graphicData uri="http://schemas.openxmlformats.org/presentationml/2006/ole">
            <mc:AlternateContent xmlns:mc="http://schemas.openxmlformats.org/markup-compatibility/2006">
              <mc:Choice xmlns:v="urn:schemas-microsoft-com:vml" Requires="v">
                <p:oleObj name="Equation" r:id="rId4" imgW="5155920" imgH="977760" progId="Equation.DSMT4">
                  <p:embed/>
                </p:oleObj>
              </mc:Choice>
              <mc:Fallback>
                <p:oleObj name="Equation" r:id="rId4" imgW="5155920" imgH="977760" progId="Equation.DSMT4">
                  <p:embed/>
                  <p:pic>
                    <p:nvPicPr>
                      <p:cNvPr id="19" name="Object 18">
                        <a:extLst>
                          <a:ext uri="{FF2B5EF4-FFF2-40B4-BE49-F238E27FC236}">
                            <a16:creationId xmlns:a16="http://schemas.microsoft.com/office/drawing/2014/main" id="{79DF4185-F714-4B02-A76D-C0E140732F39}"/>
                          </a:ext>
                        </a:extLst>
                      </p:cNvPr>
                      <p:cNvPicPr>
                        <a:picLocks noChangeAspect="1" noChangeArrowheads="1"/>
                      </p:cNvPicPr>
                      <p:nvPr/>
                    </p:nvPicPr>
                    <p:blipFill>
                      <a:blip r:embed="rId5"/>
                      <a:srcRect/>
                      <a:stretch>
                        <a:fillRect/>
                      </a:stretch>
                    </p:blipFill>
                    <p:spPr bwMode="auto">
                      <a:xfrm>
                        <a:off x="261851" y="2264987"/>
                        <a:ext cx="7542213" cy="141605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4932255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658543" y="198848"/>
            <a:ext cx="6295081" cy="584775"/>
          </a:xfrm>
          <a:prstGeom prst="rect">
            <a:avLst/>
          </a:prstGeom>
          <a:noFill/>
        </p:spPr>
        <p:txBody>
          <a:bodyPr wrap="square" rtlCol="0">
            <a:spAutoFit/>
          </a:bodyPr>
          <a:lstStyle/>
          <a:p>
            <a:r>
              <a:rPr lang="en-US" sz="3200" b="1" u="sng"/>
              <a:t>SR: Particle Dynamics</a:t>
            </a:r>
            <a:endParaRPr lang="en-US" b="1" u="sng"/>
          </a:p>
        </p:txBody>
      </p:sp>
      <p:graphicFrame>
        <p:nvGraphicFramePr>
          <p:cNvPr id="10" name="Object 9">
            <a:extLst>
              <a:ext uri="{FF2B5EF4-FFF2-40B4-BE49-F238E27FC236}">
                <a16:creationId xmlns:a16="http://schemas.microsoft.com/office/drawing/2014/main" id="{12A2346D-5846-4222-9B9A-321C986324C3}"/>
              </a:ext>
            </a:extLst>
          </p:cNvPr>
          <p:cNvGraphicFramePr>
            <a:graphicFrameLocks noChangeAspect="1"/>
          </p:cNvGraphicFramePr>
          <p:nvPr/>
        </p:nvGraphicFramePr>
        <p:xfrm>
          <a:off x="233570" y="1938249"/>
          <a:ext cx="2082538" cy="983037"/>
        </p:xfrm>
        <a:graphic>
          <a:graphicData uri="http://schemas.openxmlformats.org/presentationml/2006/ole">
            <mc:AlternateContent xmlns:mc="http://schemas.openxmlformats.org/markup-compatibility/2006">
              <mc:Choice xmlns:v="urn:schemas-microsoft-com:vml" Requires="v">
                <p:oleObj name="Equation" r:id="rId2" imgW="1384200" imgH="660240" progId="Equation.DSMT4">
                  <p:embed/>
                </p:oleObj>
              </mc:Choice>
              <mc:Fallback>
                <p:oleObj name="Equation" r:id="rId2" imgW="1384200" imgH="660240" progId="Equation.DSMT4">
                  <p:embed/>
                  <p:pic>
                    <p:nvPicPr>
                      <p:cNvPr id="10" name="Object 9">
                        <a:extLst>
                          <a:ext uri="{FF2B5EF4-FFF2-40B4-BE49-F238E27FC236}">
                            <a16:creationId xmlns:a16="http://schemas.microsoft.com/office/drawing/2014/main" id="{12A2346D-5846-4222-9B9A-321C986324C3}"/>
                          </a:ext>
                        </a:extLst>
                      </p:cNvPr>
                      <p:cNvPicPr>
                        <a:picLocks noChangeAspect="1" noChangeArrowheads="1"/>
                      </p:cNvPicPr>
                      <p:nvPr/>
                    </p:nvPicPr>
                    <p:blipFill>
                      <a:blip r:embed="rId3"/>
                      <a:srcRect/>
                      <a:stretch>
                        <a:fillRect/>
                      </a:stretch>
                    </p:blipFill>
                    <p:spPr bwMode="auto">
                      <a:xfrm>
                        <a:off x="233570" y="1938249"/>
                        <a:ext cx="2082538" cy="983037"/>
                      </a:xfrm>
                      <a:prstGeom prst="rect">
                        <a:avLst/>
                      </a:prstGeom>
                      <a:solidFill>
                        <a:srgbClr val="CCFFCC"/>
                      </a:solidFill>
                    </p:spPr>
                  </p:pic>
                </p:oleObj>
              </mc:Fallback>
            </mc:AlternateContent>
          </a:graphicData>
        </a:graphic>
      </p:graphicFrame>
      <p:sp>
        <p:nvSpPr>
          <p:cNvPr id="15" name="TextBox 14">
            <a:extLst>
              <a:ext uri="{FF2B5EF4-FFF2-40B4-BE49-F238E27FC236}">
                <a16:creationId xmlns:a16="http://schemas.microsoft.com/office/drawing/2014/main" id="{9D1FDF60-BCE8-4C69-9F13-1C7E1DF45761}"/>
              </a:ext>
            </a:extLst>
          </p:cNvPr>
          <p:cNvSpPr txBox="1"/>
          <p:nvPr/>
        </p:nvSpPr>
        <p:spPr>
          <a:xfrm>
            <a:off x="148726" y="3187891"/>
            <a:ext cx="8604750" cy="369332"/>
          </a:xfrm>
          <a:prstGeom prst="rect">
            <a:avLst/>
          </a:prstGeom>
          <a:noFill/>
        </p:spPr>
        <p:txBody>
          <a:bodyPr wrap="square" rtlCol="0">
            <a:spAutoFit/>
          </a:bodyPr>
          <a:lstStyle/>
          <a:p>
            <a:r>
              <a:rPr lang="en-US"/>
              <a:t>And can update the Lagrangian too, and do the usual EL equations to get the dynamics:</a:t>
            </a:r>
          </a:p>
        </p:txBody>
      </p:sp>
      <p:graphicFrame>
        <p:nvGraphicFramePr>
          <p:cNvPr id="16" name="Object 15">
            <a:extLst>
              <a:ext uri="{FF2B5EF4-FFF2-40B4-BE49-F238E27FC236}">
                <a16:creationId xmlns:a16="http://schemas.microsoft.com/office/drawing/2014/main" id="{5B51B861-AFD5-43E1-962B-A7B9AD8B5A06}"/>
              </a:ext>
            </a:extLst>
          </p:cNvPr>
          <p:cNvGraphicFramePr>
            <a:graphicFrameLocks noChangeAspect="1"/>
          </p:cNvGraphicFramePr>
          <p:nvPr/>
        </p:nvGraphicFramePr>
        <p:xfrm>
          <a:off x="261851" y="3654620"/>
          <a:ext cx="2712803" cy="693973"/>
        </p:xfrm>
        <a:graphic>
          <a:graphicData uri="http://schemas.openxmlformats.org/presentationml/2006/ole">
            <mc:AlternateContent xmlns:mc="http://schemas.openxmlformats.org/markup-compatibility/2006">
              <mc:Choice xmlns:v="urn:schemas-microsoft-com:vml" Requires="v">
                <p:oleObj name="Equation" r:id="rId4" imgW="1638300" imgH="419100" progId="Equation.DSMT4">
                  <p:embed/>
                </p:oleObj>
              </mc:Choice>
              <mc:Fallback>
                <p:oleObj name="Equation" r:id="rId4" imgW="1638300" imgH="419100" progId="Equation.DSMT4">
                  <p:embed/>
                  <p:pic>
                    <p:nvPicPr>
                      <p:cNvPr id="16" name="Object 15">
                        <a:extLst>
                          <a:ext uri="{FF2B5EF4-FFF2-40B4-BE49-F238E27FC236}">
                            <a16:creationId xmlns:a16="http://schemas.microsoft.com/office/drawing/2014/main" id="{5B51B861-AFD5-43E1-962B-A7B9AD8B5A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851" y="3654620"/>
                        <a:ext cx="2712803" cy="693973"/>
                      </a:xfrm>
                      <a:prstGeom prst="rect">
                        <a:avLst/>
                      </a:prstGeom>
                      <a:solidFill>
                        <a:srgbClr val="CCFFCC"/>
                      </a:solidFill>
                    </p:spPr>
                  </p:pic>
                </p:oleObj>
              </mc:Fallback>
            </mc:AlternateContent>
          </a:graphicData>
        </a:graphic>
      </p:graphicFrame>
      <p:sp>
        <p:nvSpPr>
          <p:cNvPr id="17" name="TextBox 16">
            <a:extLst>
              <a:ext uri="{FF2B5EF4-FFF2-40B4-BE49-F238E27FC236}">
                <a16:creationId xmlns:a16="http://schemas.microsoft.com/office/drawing/2014/main" id="{EFAB229A-7FCB-41C1-BCEE-C8357497159D}"/>
              </a:ext>
            </a:extLst>
          </p:cNvPr>
          <p:cNvSpPr txBox="1"/>
          <p:nvPr/>
        </p:nvSpPr>
        <p:spPr>
          <a:xfrm>
            <a:off x="148726" y="1183871"/>
            <a:ext cx="9494401" cy="646331"/>
          </a:xfrm>
          <a:prstGeom prst="rect">
            <a:avLst/>
          </a:prstGeom>
          <a:noFill/>
        </p:spPr>
        <p:txBody>
          <a:bodyPr wrap="square" rtlCol="0">
            <a:spAutoFit/>
          </a:bodyPr>
          <a:lstStyle/>
          <a:p>
            <a:r>
              <a:rPr lang="en-US"/>
              <a:t>With these new definitions of p and E, we have the usual N2L and WE equation, which together can be put into relativistically invariant form:</a:t>
            </a:r>
          </a:p>
        </p:txBody>
      </p:sp>
      <p:graphicFrame>
        <p:nvGraphicFramePr>
          <p:cNvPr id="22" name="Object 21">
            <a:extLst>
              <a:ext uri="{FF2B5EF4-FFF2-40B4-BE49-F238E27FC236}">
                <a16:creationId xmlns:a16="http://schemas.microsoft.com/office/drawing/2014/main" id="{478914A6-FFE8-45BC-A191-D43F48BD3779}"/>
              </a:ext>
            </a:extLst>
          </p:cNvPr>
          <p:cNvGraphicFramePr>
            <a:graphicFrameLocks noChangeAspect="1"/>
          </p:cNvGraphicFramePr>
          <p:nvPr/>
        </p:nvGraphicFramePr>
        <p:xfrm>
          <a:off x="3971888" y="2128935"/>
          <a:ext cx="3443288" cy="601663"/>
        </p:xfrm>
        <a:graphic>
          <a:graphicData uri="http://schemas.openxmlformats.org/presentationml/2006/ole">
            <mc:AlternateContent xmlns:mc="http://schemas.openxmlformats.org/markup-compatibility/2006">
              <mc:Choice xmlns:v="urn:schemas-microsoft-com:vml" Requires="v">
                <p:oleObj name="Equation" r:id="rId6" imgW="2273040" imgH="393480" progId="Equation.DSMT4">
                  <p:embed/>
                </p:oleObj>
              </mc:Choice>
              <mc:Fallback>
                <p:oleObj name="Equation" r:id="rId6" imgW="2273040" imgH="393480" progId="Equation.DSMT4">
                  <p:embed/>
                  <p:pic>
                    <p:nvPicPr>
                      <p:cNvPr id="22" name="Object 21">
                        <a:extLst>
                          <a:ext uri="{FF2B5EF4-FFF2-40B4-BE49-F238E27FC236}">
                            <a16:creationId xmlns:a16="http://schemas.microsoft.com/office/drawing/2014/main" id="{478914A6-FFE8-45BC-A191-D43F48BD3779}"/>
                          </a:ext>
                        </a:extLst>
                      </p:cNvPr>
                      <p:cNvPicPr>
                        <a:picLocks noChangeAspect="1" noChangeArrowheads="1"/>
                      </p:cNvPicPr>
                      <p:nvPr/>
                    </p:nvPicPr>
                    <p:blipFill>
                      <a:blip r:embed="rId7"/>
                      <a:srcRect/>
                      <a:stretch>
                        <a:fillRect/>
                      </a:stretch>
                    </p:blipFill>
                    <p:spPr bwMode="auto">
                      <a:xfrm>
                        <a:off x="3971888" y="2128935"/>
                        <a:ext cx="3443288" cy="601663"/>
                      </a:xfrm>
                      <a:prstGeom prst="rect">
                        <a:avLst/>
                      </a:prstGeom>
                      <a:solidFill>
                        <a:srgbClr val="CCFFCC"/>
                      </a:solidFill>
                    </p:spPr>
                  </p:pic>
                </p:oleObj>
              </mc:Fallback>
            </mc:AlternateContent>
          </a:graphicData>
        </a:graphic>
      </p:graphicFrame>
      <p:cxnSp>
        <p:nvCxnSpPr>
          <p:cNvPr id="6" name="Straight Arrow Connector 5">
            <a:extLst>
              <a:ext uri="{FF2B5EF4-FFF2-40B4-BE49-F238E27FC236}">
                <a16:creationId xmlns:a16="http://schemas.microsoft.com/office/drawing/2014/main" id="{7EA2BA55-6153-4723-89E8-D9E3C3138700}"/>
              </a:ext>
            </a:extLst>
          </p:cNvPr>
          <p:cNvCxnSpPr/>
          <p:nvPr/>
        </p:nvCxnSpPr>
        <p:spPr>
          <a:xfrm>
            <a:off x="2544746" y="2429766"/>
            <a:ext cx="1066173"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05596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E4EC8-B0EF-4902-BBB3-C5919BD00C9A}"/>
              </a:ext>
            </a:extLst>
          </p:cNvPr>
          <p:cNvSpPr>
            <a:spLocks noGrp="1"/>
          </p:cNvSpPr>
          <p:nvPr>
            <p:ph type="ctrTitle"/>
          </p:nvPr>
        </p:nvSpPr>
        <p:spPr>
          <a:xfrm>
            <a:off x="1524000" y="79572"/>
            <a:ext cx="9144000" cy="668730"/>
          </a:xfrm>
        </p:spPr>
        <p:txBody>
          <a:bodyPr>
            <a:normAutofit/>
          </a:bodyPr>
          <a:lstStyle/>
          <a:p>
            <a:r>
              <a:rPr lang="en-US" sz="3200" b="1" u="sng">
                <a:latin typeface="+mn-lt"/>
              </a:rPr>
              <a:t>Accelerated Reference Frame</a:t>
            </a:r>
            <a:endParaRPr lang="en-US" sz="4000" b="1" u="sng">
              <a:latin typeface="+mn-lt"/>
            </a:endParaRPr>
          </a:p>
        </p:txBody>
      </p:sp>
      <p:graphicFrame>
        <p:nvGraphicFramePr>
          <p:cNvPr id="5" name="Object 4">
            <a:extLst>
              <a:ext uri="{FF2B5EF4-FFF2-40B4-BE49-F238E27FC236}">
                <a16:creationId xmlns:a16="http://schemas.microsoft.com/office/drawing/2014/main" id="{9B1FB913-4EBE-4E93-B72B-CB049131510B}"/>
              </a:ext>
            </a:extLst>
          </p:cNvPr>
          <p:cNvGraphicFramePr>
            <a:graphicFrameLocks noChangeAspect="1"/>
          </p:cNvGraphicFramePr>
          <p:nvPr/>
        </p:nvGraphicFramePr>
        <p:xfrm>
          <a:off x="253308" y="1884746"/>
          <a:ext cx="3626470" cy="2838107"/>
        </p:xfrm>
        <a:graphic>
          <a:graphicData uri="http://schemas.openxmlformats.org/presentationml/2006/ole">
            <mc:AlternateContent xmlns:mc="http://schemas.openxmlformats.org/markup-compatibility/2006">
              <mc:Choice xmlns:v="urn:schemas-microsoft-com:vml" Requires="v">
                <p:oleObj name="Bitmap Image" r:id="rId2" imgW="2971429" imgH="2419048" progId="Paint.Picture">
                  <p:embed/>
                </p:oleObj>
              </mc:Choice>
              <mc:Fallback>
                <p:oleObj name="Bitmap Image" r:id="rId2" imgW="2971429" imgH="2419048" progId="Paint.Picture">
                  <p:embed/>
                  <p:pic>
                    <p:nvPicPr>
                      <p:cNvPr id="5" name="Object 4">
                        <a:extLst>
                          <a:ext uri="{FF2B5EF4-FFF2-40B4-BE49-F238E27FC236}">
                            <a16:creationId xmlns:a16="http://schemas.microsoft.com/office/drawing/2014/main" id="{9B1FB913-4EBE-4E93-B72B-CB04913151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5511" r="11539" b="9448"/>
                      <a:stretch>
                        <a:fillRect/>
                      </a:stretch>
                    </p:blipFill>
                    <p:spPr bwMode="auto">
                      <a:xfrm>
                        <a:off x="253308" y="1884746"/>
                        <a:ext cx="3626470" cy="2838107"/>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79769C0F-D254-4A2F-9FC5-36913C283B1D}"/>
              </a:ext>
            </a:extLst>
          </p:cNvPr>
          <p:cNvSpPr txBox="1"/>
          <p:nvPr/>
        </p:nvSpPr>
        <p:spPr>
          <a:xfrm>
            <a:off x="4716965" y="1066565"/>
            <a:ext cx="7120518" cy="1200329"/>
          </a:xfrm>
          <a:prstGeom prst="rect">
            <a:avLst/>
          </a:prstGeom>
          <a:noFill/>
        </p:spPr>
        <p:txBody>
          <a:bodyPr wrap="square" rtlCol="0">
            <a:spAutoFit/>
          </a:bodyPr>
          <a:lstStyle/>
          <a:p>
            <a:r>
              <a:rPr lang="en-US"/>
              <a:t>If reference frame is moving (position described by R(t)), and possibly rotating (angular velocity/acceleration Ω(t)/</a:t>
            </a:r>
            <a:r>
              <a:rPr lang="el-GR"/>
              <a:t>α</a:t>
            </a:r>
            <a:r>
              <a:rPr lang="en-US"/>
              <a:t>(t)), then extra terms are introduced.  Write position vector in terms of space basis vectors, and principal basis vectors.  </a:t>
            </a:r>
          </a:p>
        </p:txBody>
      </p:sp>
      <p:graphicFrame>
        <p:nvGraphicFramePr>
          <p:cNvPr id="8" name="Object 7">
            <a:extLst>
              <a:ext uri="{FF2B5EF4-FFF2-40B4-BE49-F238E27FC236}">
                <a16:creationId xmlns:a16="http://schemas.microsoft.com/office/drawing/2014/main" id="{357BE3C0-FE51-4026-9797-ED0F966C8F41}"/>
              </a:ext>
            </a:extLst>
          </p:cNvPr>
          <p:cNvGraphicFramePr>
            <a:graphicFrameLocks noChangeAspect="1"/>
          </p:cNvGraphicFramePr>
          <p:nvPr/>
        </p:nvGraphicFramePr>
        <p:xfrm>
          <a:off x="4795025" y="2488647"/>
          <a:ext cx="1726747" cy="369332"/>
        </p:xfrm>
        <a:graphic>
          <a:graphicData uri="http://schemas.openxmlformats.org/presentationml/2006/ole">
            <mc:AlternateContent xmlns:mc="http://schemas.openxmlformats.org/markup-compatibility/2006">
              <mc:Choice xmlns:v="urn:schemas-microsoft-com:vml" Requires="v">
                <p:oleObj name="Equation" r:id="rId4" imgW="1143000" imgH="241300" progId="Equation.DSMT4">
                  <p:embed/>
                </p:oleObj>
              </mc:Choice>
              <mc:Fallback>
                <p:oleObj name="Equation" r:id="rId4" imgW="1143000" imgH="241300" progId="Equation.DSMT4">
                  <p:embed/>
                  <p:pic>
                    <p:nvPicPr>
                      <p:cNvPr id="8" name="Object 7">
                        <a:extLst>
                          <a:ext uri="{FF2B5EF4-FFF2-40B4-BE49-F238E27FC236}">
                            <a16:creationId xmlns:a16="http://schemas.microsoft.com/office/drawing/2014/main" id="{357BE3C0-FE51-4026-9797-ED0F966C8F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5025" y="2488647"/>
                        <a:ext cx="1726747" cy="369332"/>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CE2C6AA1-BC50-46AE-B77A-64E569B16CDF}"/>
              </a:ext>
            </a:extLst>
          </p:cNvPr>
          <p:cNvSpPr txBox="1"/>
          <p:nvPr/>
        </p:nvSpPr>
        <p:spPr>
          <a:xfrm>
            <a:off x="4716965" y="2991047"/>
            <a:ext cx="7120518" cy="369332"/>
          </a:xfrm>
          <a:prstGeom prst="rect">
            <a:avLst/>
          </a:prstGeom>
          <a:noFill/>
        </p:spPr>
        <p:txBody>
          <a:bodyPr wrap="square" rtlCol="0">
            <a:spAutoFit/>
          </a:bodyPr>
          <a:lstStyle/>
          <a:p>
            <a:r>
              <a:rPr lang="en-US"/>
              <a:t>Plug into N2L recalling equation for derivative of purely rotating vector</a:t>
            </a:r>
          </a:p>
        </p:txBody>
      </p:sp>
      <p:graphicFrame>
        <p:nvGraphicFramePr>
          <p:cNvPr id="11" name="Object 10">
            <a:extLst>
              <a:ext uri="{FF2B5EF4-FFF2-40B4-BE49-F238E27FC236}">
                <a16:creationId xmlns:a16="http://schemas.microsoft.com/office/drawing/2014/main" id="{6791FCBB-AB1E-4132-B115-D23715143F51}"/>
              </a:ext>
            </a:extLst>
          </p:cNvPr>
          <p:cNvGraphicFramePr>
            <a:graphicFrameLocks noChangeAspect="1"/>
          </p:cNvGraphicFramePr>
          <p:nvPr/>
        </p:nvGraphicFramePr>
        <p:xfrm>
          <a:off x="4795025" y="3678647"/>
          <a:ext cx="5997375" cy="519759"/>
        </p:xfrm>
        <a:graphic>
          <a:graphicData uri="http://schemas.openxmlformats.org/presentationml/2006/ole">
            <mc:AlternateContent xmlns:mc="http://schemas.openxmlformats.org/markup-compatibility/2006">
              <mc:Choice xmlns:v="urn:schemas-microsoft-com:vml" Requires="v">
                <p:oleObj name="Equation" r:id="rId6" imgW="4483100" imgH="393700" progId="Equation.DSMT4">
                  <p:embed/>
                </p:oleObj>
              </mc:Choice>
              <mc:Fallback>
                <p:oleObj name="Equation" r:id="rId6" imgW="4483100" imgH="393700" progId="Equation.DSMT4">
                  <p:embed/>
                  <p:pic>
                    <p:nvPicPr>
                      <p:cNvPr id="11" name="Object 10">
                        <a:extLst>
                          <a:ext uri="{FF2B5EF4-FFF2-40B4-BE49-F238E27FC236}">
                            <a16:creationId xmlns:a16="http://schemas.microsoft.com/office/drawing/2014/main" id="{6791FCBB-AB1E-4132-B115-D23715143F5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5025" y="3678647"/>
                        <a:ext cx="5997375" cy="519759"/>
                      </a:xfrm>
                      <a:prstGeom prst="rect">
                        <a:avLst/>
                      </a:prstGeom>
                      <a:solidFill>
                        <a:srgbClr val="CCFFCC"/>
                      </a:solidFill>
                    </p:spPr>
                  </p:pic>
                </p:oleObj>
              </mc:Fallback>
            </mc:AlternateContent>
          </a:graphicData>
        </a:graphic>
      </p:graphicFrame>
      <p:graphicFrame>
        <p:nvGraphicFramePr>
          <p:cNvPr id="13" name="Object 12">
            <a:extLst>
              <a:ext uri="{FF2B5EF4-FFF2-40B4-BE49-F238E27FC236}">
                <a16:creationId xmlns:a16="http://schemas.microsoft.com/office/drawing/2014/main" id="{B2BC5353-8F59-4CA5-9D26-D5BDF72C74F9}"/>
              </a:ext>
            </a:extLst>
          </p:cNvPr>
          <p:cNvGraphicFramePr>
            <a:graphicFrameLocks noChangeAspect="1"/>
          </p:cNvGraphicFramePr>
          <p:nvPr>
            <p:extLst>
              <p:ext uri="{D42A27DB-BD31-4B8C-83A1-F6EECF244321}">
                <p14:modId xmlns:p14="http://schemas.microsoft.com/office/powerpoint/2010/main" val="1202193336"/>
              </p:ext>
            </p:extLst>
          </p:nvPr>
        </p:nvGraphicFramePr>
        <p:xfrm>
          <a:off x="4795025" y="5850933"/>
          <a:ext cx="5269067" cy="406657"/>
        </p:xfrm>
        <a:graphic>
          <a:graphicData uri="http://schemas.openxmlformats.org/presentationml/2006/ole">
            <mc:AlternateContent xmlns:mc="http://schemas.openxmlformats.org/markup-compatibility/2006">
              <mc:Choice xmlns:v="urn:schemas-microsoft-com:vml" Requires="v">
                <p:oleObj name="Equation" r:id="rId8" imgW="3352800" imgH="254000" progId="Equation.DSMT4">
                  <p:embed/>
                </p:oleObj>
              </mc:Choice>
              <mc:Fallback>
                <p:oleObj name="Equation" r:id="rId8" imgW="3352800" imgH="254000" progId="Equation.DSMT4">
                  <p:embed/>
                  <p:pic>
                    <p:nvPicPr>
                      <p:cNvPr id="13" name="Object 12">
                        <a:extLst>
                          <a:ext uri="{FF2B5EF4-FFF2-40B4-BE49-F238E27FC236}">
                            <a16:creationId xmlns:a16="http://schemas.microsoft.com/office/drawing/2014/main" id="{B2BC5353-8F59-4CA5-9D26-D5BDF72C74F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95025" y="5850933"/>
                        <a:ext cx="5269067" cy="406657"/>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B67FFF72-9962-4D44-9045-48999490E6FD}"/>
              </a:ext>
            </a:extLst>
          </p:cNvPr>
          <p:cNvSpPr txBox="1"/>
          <p:nvPr/>
        </p:nvSpPr>
        <p:spPr>
          <a:xfrm flipH="1">
            <a:off x="4716965" y="4446383"/>
            <a:ext cx="6455440" cy="1200329"/>
          </a:xfrm>
          <a:prstGeom prst="rect">
            <a:avLst/>
          </a:prstGeom>
          <a:noFill/>
        </p:spPr>
        <p:txBody>
          <a:bodyPr wrap="square" rtlCol="0">
            <a:spAutoFit/>
          </a:bodyPr>
          <a:lstStyle/>
          <a:p>
            <a:r>
              <a:rPr lang="en-US"/>
              <a:t>We get the following result, where the subscripted vectors are position, velocity, acceleration w/respect to the principle axes (i.e. measured in that frame).  Typically, you’ll need to express all vectors in terms of the principal basis.</a:t>
            </a:r>
          </a:p>
        </p:txBody>
      </p:sp>
    </p:spTree>
    <p:extLst>
      <p:ext uri="{BB962C8B-B14F-4D97-AF65-F5344CB8AC3E}">
        <p14:creationId xmlns:p14="http://schemas.microsoft.com/office/powerpoint/2010/main" val="3615863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291500" y="153526"/>
            <a:ext cx="5005632" cy="584775"/>
          </a:xfrm>
          <a:prstGeom prst="rect">
            <a:avLst/>
          </a:prstGeom>
          <a:noFill/>
        </p:spPr>
        <p:txBody>
          <a:bodyPr wrap="square" rtlCol="0">
            <a:spAutoFit/>
          </a:bodyPr>
          <a:lstStyle/>
          <a:p>
            <a:r>
              <a:rPr lang="en-US" sz="3200" b="1" u="sng"/>
              <a:t>SR: Many Body Dynamics</a:t>
            </a:r>
            <a:endParaRPr lang="en-US" b="1" u="sng"/>
          </a:p>
        </p:txBody>
      </p:sp>
      <p:sp>
        <p:nvSpPr>
          <p:cNvPr id="3" name="TextBox 2">
            <a:extLst>
              <a:ext uri="{FF2B5EF4-FFF2-40B4-BE49-F238E27FC236}">
                <a16:creationId xmlns:a16="http://schemas.microsoft.com/office/drawing/2014/main" id="{56DC35C7-7B23-4A1E-9876-98AE7926D9B2}"/>
              </a:ext>
            </a:extLst>
          </p:cNvPr>
          <p:cNvSpPr txBox="1"/>
          <p:nvPr/>
        </p:nvSpPr>
        <p:spPr>
          <a:xfrm>
            <a:off x="398480" y="961461"/>
            <a:ext cx="10247971" cy="923330"/>
          </a:xfrm>
          <a:prstGeom prst="rect">
            <a:avLst/>
          </a:prstGeom>
          <a:noFill/>
        </p:spPr>
        <p:txBody>
          <a:bodyPr wrap="square" rtlCol="0">
            <a:spAutoFit/>
          </a:bodyPr>
          <a:lstStyle/>
          <a:p>
            <a:r>
              <a:rPr lang="en-US"/>
              <a:t>Even though N3L doesn’t hold anymore, we still have conservation laws: of the space-time momentum.  Must interpret the energy part as internal energy basically, and so equation is basically conservation of linear momentum and energy.</a:t>
            </a:r>
          </a:p>
        </p:txBody>
      </p:sp>
      <p:graphicFrame>
        <p:nvGraphicFramePr>
          <p:cNvPr id="6" name="Object 5">
            <a:extLst>
              <a:ext uri="{FF2B5EF4-FFF2-40B4-BE49-F238E27FC236}">
                <a16:creationId xmlns:a16="http://schemas.microsoft.com/office/drawing/2014/main" id="{F1070DBF-A37F-4B10-A159-10442CB84BEB}"/>
              </a:ext>
            </a:extLst>
          </p:cNvPr>
          <p:cNvGraphicFramePr>
            <a:graphicFrameLocks noChangeAspect="1"/>
          </p:cNvGraphicFramePr>
          <p:nvPr/>
        </p:nvGraphicFramePr>
        <p:xfrm>
          <a:off x="4151670" y="2148443"/>
          <a:ext cx="1561916" cy="528799"/>
        </p:xfrm>
        <a:graphic>
          <a:graphicData uri="http://schemas.openxmlformats.org/presentationml/2006/ole">
            <mc:AlternateContent xmlns:mc="http://schemas.openxmlformats.org/markup-compatibility/2006">
              <mc:Choice xmlns:v="urn:schemas-microsoft-com:vml" Requires="v">
                <p:oleObj name="Equation" r:id="rId2" imgW="1016000" imgH="342900" progId="Equation.DSMT4">
                  <p:embed/>
                </p:oleObj>
              </mc:Choice>
              <mc:Fallback>
                <p:oleObj name="Equation" r:id="rId2" imgW="1016000" imgH="342900" progId="Equation.DSMT4">
                  <p:embed/>
                  <p:pic>
                    <p:nvPicPr>
                      <p:cNvPr id="6" name="Object 5">
                        <a:extLst>
                          <a:ext uri="{FF2B5EF4-FFF2-40B4-BE49-F238E27FC236}">
                            <a16:creationId xmlns:a16="http://schemas.microsoft.com/office/drawing/2014/main" id="{F1070DBF-A37F-4B10-A159-10442CB84B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1670" y="2148443"/>
                        <a:ext cx="1561916" cy="528799"/>
                      </a:xfrm>
                      <a:prstGeom prst="rect">
                        <a:avLst/>
                      </a:prstGeom>
                      <a:solidFill>
                        <a:srgbClr val="CCFFCC"/>
                      </a:solidFill>
                    </p:spPr>
                  </p:pic>
                </p:oleObj>
              </mc:Fallback>
            </mc:AlternateContent>
          </a:graphicData>
        </a:graphic>
      </p:graphicFrame>
      <p:graphicFrame>
        <p:nvGraphicFramePr>
          <p:cNvPr id="9" name="Object 8">
            <a:extLst>
              <a:ext uri="{FF2B5EF4-FFF2-40B4-BE49-F238E27FC236}">
                <a16:creationId xmlns:a16="http://schemas.microsoft.com/office/drawing/2014/main" id="{2533CEBB-8401-45EF-9B7D-633769902E60}"/>
              </a:ext>
            </a:extLst>
          </p:cNvPr>
          <p:cNvGraphicFramePr>
            <a:graphicFrameLocks noChangeAspect="1"/>
          </p:cNvGraphicFramePr>
          <p:nvPr/>
        </p:nvGraphicFramePr>
        <p:xfrm>
          <a:off x="398480" y="3512734"/>
          <a:ext cx="3167528" cy="1530606"/>
        </p:xfrm>
        <a:graphic>
          <a:graphicData uri="http://schemas.openxmlformats.org/presentationml/2006/ole">
            <mc:AlternateContent xmlns:mc="http://schemas.openxmlformats.org/markup-compatibility/2006">
              <mc:Choice xmlns:v="urn:schemas-microsoft-com:vml" Requires="v">
                <p:oleObj name="Bitmap Image" r:id="rId4" imgW="2971429" imgH="1523810" progId="Paint.Picture">
                  <p:embed/>
                </p:oleObj>
              </mc:Choice>
              <mc:Fallback>
                <p:oleObj name="Bitmap Image" r:id="rId4" imgW="2971429" imgH="1523810" progId="Paint.Picture">
                  <p:embed/>
                  <p:pic>
                    <p:nvPicPr>
                      <p:cNvPr id="9" name="Object 8">
                        <a:extLst>
                          <a:ext uri="{FF2B5EF4-FFF2-40B4-BE49-F238E27FC236}">
                            <a16:creationId xmlns:a16="http://schemas.microsoft.com/office/drawing/2014/main" id="{2533CEBB-8401-45EF-9B7D-633769902E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3126" r="7692"/>
                      <a:stretch>
                        <a:fillRect/>
                      </a:stretch>
                    </p:blipFill>
                    <p:spPr bwMode="auto">
                      <a:xfrm>
                        <a:off x="398480" y="3512734"/>
                        <a:ext cx="3167528" cy="1530606"/>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6D45EE98-3999-4B67-B54A-476632033188}"/>
              </a:ext>
            </a:extLst>
          </p:cNvPr>
          <p:cNvSpPr txBox="1"/>
          <p:nvPr/>
        </p:nvSpPr>
        <p:spPr>
          <a:xfrm>
            <a:off x="398480" y="2836843"/>
            <a:ext cx="10791672" cy="369332"/>
          </a:xfrm>
          <a:prstGeom prst="rect">
            <a:avLst/>
          </a:prstGeom>
          <a:noFill/>
        </p:spPr>
        <p:txBody>
          <a:bodyPr wrap="none" rtlCol="0">
            <a:spAutoFit/>
          </a:bodyPr>
          <a:lstStyle/>
          <a:p>
            <a:r>
              <a:rPr lang="en-US"/>
              <a:t>When analyzing collisions, you often want to go to center of mass frame where the net spatial momentum is zero.</a:t>
            </a:r>
          </a:p>
        </p:txBody>
      </p:sp>
      <p:graphicFrame>
        <p:nvGraphicFramePr>
          <p:cNvPr id="13" name="Object 12">
            <a:extLst>
              <a:ext uri="{FF2B5EF4-FFF2-40B4-BE49-F238E27FC236}">
                <a16:creationId xmlns:a16="http://schemas.microsoft.com/office/drawing/2014/main" id="{6124A837-6317-45C7-9F02-97BD37E2613F}"/>
              </a:ext>
            </a:extLst>
          </p:cNvPr>
          <p:cNvGraphicFramePr>
            <a:graphicFrameLocks noChangeAspect="1"/>
          </p:cNvGraphicFramePr>
          <p:nvPr/>
        </p:nvGraphicFramePr>
        <p:xfrm>
          <a:off x="5557055" y="3512734"/>
          <a:ext cx="3167528" cy="1528757"/>
        </p:xfrm>
        <a:graphic>
          <a:graphicData uri="http://schemas.openxmlformats.org/presentationml/2006/ole">
            <mc:AlternateContent xmlns:mc="http://schemas.openxmlformats.org/markup-compatibility/2006">
              <mc:Choice xmlns:v="urn:schemas-microsoft-com:vml" Requires="v">
                <p:oleObj name="Bitmap Image" r:id="rId6" imgW="2377646" imgH="1219306" progId="Paint.Picture">
                  <p:embed/>
                </p:oleObj>
              </mc:Choice>
              <mc:Fallback>
                <p:oleObj name="Bitmap Image" r:id="rId6" imgW="2377646" imgH="1219306" progId="Paint.Picture">
                  <p:embed/>
                  <p:pic>
                    <p:nvPicPr>
                      <p:cNvPr id="13" name="Object 12">
                        <a:extLst>
                          <a:ext uri="{FF2B5EF4-FFF2-40B4-BE49-F238E27FC236}">
                            <a16:creationId xmlns:a16="http://schemas.microsoft.com/office/drawing/2014/main" id="{6124A837-6317-45C7-9F02-97BD37E2613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13126" r="7692"/>
                      <a:stretch>
                        <a:fillRect/>
                      </a:stretch>
                    </p:blipFill>
                    <p:spPr bwMode="auto">
                      <a:xfrm>
                        <a:off x="5557055" y="3512734"/>
                        <a:ext cx="3167528" cy="1528757"/>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CD15861C-96C3-48FA-BD7E-0FFCDDA67CE7}"/>
              </a:ext>
            </a:extLst>
          </p:cNvPr>
          <p:cNvSpPr txBox="1"/>
          <p:nvPr/>
        </p:nvSpPr>
        <p:spPr>
          <a:xfrm>
            <a:off x="398480" y="5201092"/>
            <a:ext cx="10791672" cy="923330"/>
          </a:xfrm>
          <a:prstGeom prst="rect">
            <a:avLst/>
          </a:prstGeom>
          <a:noFill/>
        </p:spPr>
        <p:txBody>
          <a:bodyPr wrap="square" rtlCol="0">
            <a:spAutoFit/>
          </a:bodyPr>
          <a:lstStyle/>
          <a:p>
            <a:r>
              <a:rPr lang="en-US"/>
              <a:t>Then, instead of working out what the center of mass reference frame velocity, is, one can just use the invariance of the magnitude of the space-time momentum vector w/r to both frames, to generate a sufficient ancillary equation.</a:t>
            </a:r>
          </a:p>
        </p:txBody>
      </p:sp>
    </p:spTree>
    <p:extLst>
      <p:ext uri="{BB962C8B-B14F-4D97-AF65-F5344CB8AC3E}">
        <p14:creationId xmlns:p14="http://schemas.microsoft.com/office/powerpoint/2010/main" val="16662131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126480" y="201461"/>
            <a:ext cx="3579011" cy="584775"/>
          </a:xfrm>
          <a:prstGeom prst="rect">
            <a:avLst/>
          </a:prstGeom>
          <a:noFill/>
        </p:spPr>
        <p:txBody>
          <a:bodyPr wrap="square" rtlCol="0">
            <a:spAutoFit/>
          </a:bodyPr>
          <a:lstStyle/>
          <a:p>
            <a:r>
              <a:rPr lang="en-US" sz="3200" b="1" u="sng"/>
              <a:t>SR: Dust Dynamics</a:t>
            </a:r>
            <a:endParaRPr lang="en-US" b="1" u="sng"/>
          </a:p>
        </p:txBody>
      </p:sp>
      <p:sp>
        <p:nvSpPr>
          <p:cNvPr id="14" name="TextBox 13">
            <a:extLst>
              <a:ext uri="{FF2B5EF4-FFF2-40B4-BE49-F238E27FC236}">
                <a16:creationId xmlns:a16="http://schemas.microsoft.com/office/drawing/2014/main" id="{2DB76A5B-9EC3-42C3-909B-A730B764DFDC}"/>
              </a:ext>
            </a:extLst>
          </p:cNvPr>
          <p:cNvSpPr txBox="1"/>
          <p:nvPr/>
        </p:nvSpPr>
        <p:spPr>
          <a:xfrm>
            <a:off x="301082" y="1051127"/>
            <a:ext cx="11690196" cy="369332"/>
          </a:xfrm>
          <a:prstGeom prst="rect">
            <a:avLst/>
          </a:prstGeom>
          <a:noFill/>
        </p:spPr>
        <p:txBody>
          <a:bodyPr wrap="square" rtlCol="0">
            <a:spAutoFit/>
          </a:bodyPr>
          <a:lstStyle/>
          <a:p>
            <a:r>
              <a:rPr lang="en-US"/>
              <a:t>In preparation for GR, we can update our fluidic (well dust for now, which is fluid without internal pressure) equations…</a:t>
            </a:r>
          </a:p>
        </p:txBody>
      </p:sp>
      <p:graphicFrame>
        <p:nvGraphicFramePr>
          <p:cNvPr id="4" name="Object 3">
            <a:extLst>
              <a:ext uri="{FF2B5EF4-FFF2-40B4-BE49-F238E27FC236}">
                <a16:creationId xmlns:a16="http://schemas.microsoft.com/office/drawing/2014/main" id="{680E5D07-2D1A-4BF5-A1C4-047EFC2F30AC}"/>
              </a:ext>
            </a:extLst>
          </p:cNvPr>
          <p:cNvGraphicFramePr>
            <a:graphicFrameLocks noChangeAspect="1"/>
          </p:cNvGraphicFramePr>
          <p:nvPr/>
        </p:nvGraphicFramePr>
        <p:xfrm>
          <a:off x="200722" y="1596879"/>
          <a:ext cx="2743199" cy="2444416"/>
        </p:xfrm>
        <a:graphic>
          <a:graphicData uri="http://schemas.openxmlformats.org/presentationml/2006/ole">
            <mc:AlternateContent xmlns:mc="http://schemas.openxmlformats.org/markup-compatibility/2006">
              <mc:Choice xmlns:v="urn:schemas-microsoft-com:vml" Requires="v">
                <p:oleObj name="Bitmap Image" r:id="rId2" imgW="2429214" imgH="2209524" progId="Paint.Picture">
                  <p:embed/>
                </p:oleObj>
              </mc:Choice>
              <mc:Fallback>
                <p:oleObj name="Bitmap Image" r:id="rId2" imgW="2429214" imgH="2209524" progId="Paint.Picture">
                  <p:embed/>
                  <p:pic>
                    <p:nvPicPr>
                      <p:cNvPr id="4" name="Object 3">
                        <a:extLst>
                          <a:ext uri="{FF2B5EF4-FFF2-40B4-BE49-F238E27FC236}">
                            <a16:creationId xmlns:a16="http://schemas.microsoft.com/office/drawing/2014/main" id="{680E5D07-2D1A-4BF5-A1C4-047EFC2F30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412" t="6033" r="1176" b="6465"/>
                      <a:stretch>
                        <a:fillRect/>
                      </a:stretch>
                    </p:blipFill>
                    <p:spPr bwMode="auto">
                      <a:xfrm>
                        <a:off x="200722" y="1596879"/>
                        <a:ext cx="2743199" cy="2444416"/>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E5B77FC8-3D90-4E25-9C8D-6797B6F83D4D}"/>
              </a:ext>
            </a:extLst>
          </p:cNvPr>
          <p:cNvGraphicFramePr>
            <a:graphicFrameLocks noChangeAspect="1"/>
          </p:cNvGraphicFramePr>
          <p:nvPr/>
        </p:nvGraphicFramePr>
        <p:xfrm>
          <a:off x="8574064" y="2181365"/>
          <a:ext cx="1604162" cy="596787"/>
        </p:xfrm>
        <a:graphic>
          <a:graphicData uri="http://schemas.openxmlformats.org/presentationml/2006/ole">
            <mc:AlternateContent xmlns:mc="http://schemas.openxmlformats.org/markup-compatibility/2006">
              <mc:Choice xmlns:v="urn:schemas-microsoft-com:vml" Requires="v">
                <p:oleObj name="Equation" r:id="rId4" imgW="1066680" imgH="393480" progId="Equation.DSMT4">
                  <p:embed/>
                </p:oleObj>
              </mc:Choice>
              <mc:Fallback>
                <p:oleObj name="Equation" r:id="rId4" imgW="1066680" imgH="393480" progId="Equation.DSMT4">
                  <p:embed/>
                  <p:pic>
                    <p:nvPicPr>
                      <p:cNvPr id="6" name="Object 5">
                        <a:extLst>
                          <a:ext uri="{FF2B5EF4-FFF2-40B4-BE49-F238E27FC236}">
                            <a16:creationId xmlns:a16="http://schemas.microsoft.com/office/drawing/2014/main" id="{E5B77FC8-3D90-4E25-9C8D-6797B6F83D4D}"/>
                          </a:ext>
                        </a:extLst>
                      </p:cNvPr>
                      <p:cNvPicPr>
                        <a:picLocks noChangeAspect="1" noChangeArrowheads="1"/>
                      </p:cNvPicPr>
                      <p:nvPr/>
                    </p:nvPicPr>
                    <p:blipFill>
                      <a:blip r:embed="rId5"/>
                      <a:srcRect/>
                      <a:stretch>
                        <a:fillRect/>
                      </a:stretch>
                    </p:blipFill>
                    <p:spPr bwMode="auto">
                      <a:xfrm>
                        <a:off x="8574064" y="2181365"/>
                        <a:ext cx="1604162" cy="596787"/>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67E564CA-DEB9-47AF-8401-17A7DF4F6D3C}"/>
              </a:ext>
            </a:extLst>
          </p:cNvPr>
          <p:cNvSpPr txBox="1"/>
          <p:nvPr/>
        </p:nvSpPr>
        <p:spPr>
          <a:xfrm>
            <a:off x="3267313" y="1805156"/>
            <a:ext cx="2153731" cy="369332"/>
          </a:xfrm>
          <a:prstGeom prst="rect">
            <a:avLst/>
          </a:prstGeom>
          <a:noFill/>
        </p:spPr>
        <p:txBody>
          <a:bodyPr wrap="none" rtlCol="0">
            <a:spAutoFit/>
          </a:bodyPr>
          <a:lstStyle/>
          <a:p>
            <a:r>
              <a:rPr lang="en-US" b="1"/>
              <a:t>Continuity equation:</a:t>
            </a:r>
          </a:p>
        </p:txBody>
      </p:sp>
      <p:cxnSp>
        <p:nvCxnSpPr>
          <p:cNvPr id="9" name="Straight Arrow Connector 8">
            <a:extLst>
              <a:ext uri="{FF2B5EF4-FFF2-40B4-BE49-F238E27FC236}">
                <a16:creationId xmlns:a16="http://schemas.microsoft.com/office/drawing/2014/main" id="{5C83EF24-9E16-4211-BB77-739A4A1FA0DA}"/>
              </a:ext>
            </a:extLst>
          </p:cNvPr>
          <p:cNvCxnSpPr/>
          <p:nvPr/>
        </p:nvCxnSpPr>
        <p:spPr>
          <a:xfrm>
            <a:off x="6465986" y="2495355"/>
            <a:ext cx="18957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B5511C4-1B2C-47E5-907E-F2715C53C020}"/>
              </a:ext>
            </a:extLst>
          </p:cNvPr>
          <p:cNvSpPr txBox="1"/>
          <p:nvPr/>
        </p:nvSpPr>
        <p:spPr>
          <a:xfrm>
            <a:off x="6552100" y="1867289"/>
            <a:ext cx="2577048" cy="369332"/>
          </a:xfrm>
          <a:prstGeom prst="rect">
            <a:avLst/>
          </a:prstGeom>
          <a:noFill/>
        </p:spPr>
        <p:txBody>
          <a:bodyPr wrap="square" rtlCol="0">
            <a:spAutoFit/>
          </a:bodyPr>
          <a:lstStyle/>
          <a:p>
            <a:r>
              <a:rPr lang="en-US"/>
              <a:t>Differential form</a:t>
            </a:r>
          </a:p>
        </p:txBody>
      </p:sp>
      <p:graphicFrame>
        <p:nvGraphicFramePr>
          <p:cNvPr id="12" name="Object 11">
            <a:extLst>
              <a:ext uri="{FF2B5EF4-FFF2-40B4-BE49-F238E27FC236}">
                <a16:creationId xmlns:a16="http://schemas.microsoft.com/office/drawing/2014/main" id="{E9C4B983-B029-46CD-9B9B-1F9E3A6C9C36}"/>
              </a:ext>
            </a:extLst>
          </p:cNvPr>
          <p:cNvGraphicFramePr>
            <a:graphicFrameLocks noChangeAspect="1"/>
          </p:cNvGraphicFramePr>
          <p:nvPr/>
        </p:nvGraphicFramePr>
        <p:xfrm>
          <a:off x="3592785" y="6136180"/>
          <a:ext cx="1909982" cy="356617"/>
        </p:xfrm>
        <a:graphic>
          <a:graphicData uri="http://schemas.openxmlformats.org/presentationml/2006/ole">
            <mc:AlternateContent xmlns:mc="http://schemas.openxmlformats.org/markup-compatibility/2006">
              <mc:Choice xmlns:v="urn:schemas-microsoft-com:vml" Requires="v">
                <p:oleObj name="Equation" r:id="rId6" imgW="1384200" imgH="253800" progId="Equation.DSMT4">
                  <p:embed/>
                </p:oleObj>
              </mc:Choice>
              <mc:Fallback>
                <p:oleObj name="Equation" r:id="rId6" imgW="1384200" imgH="253800" progId="Equation.DSMT4">
                  <p:embed/>
                  <p:pic>
                    <p:nvPicPr>
                      <p:cNvPr id="12" name="Object 11">
                        <a:extLst>
                          <a:ext uri="{FF2B5EF4-FFF2-40B4-BE49-F238E27FC236}">
                            <a16:creationId xmlns:a16="http://schemas.microsoft.com/office/drawing/2014/main" id="{E9C4B983-B029-46CD-9B9B-1F9E3A6C9C36}"/>
                          </a:ext>
                        </a:extLst>
                      </p:cNvPr>
                      <p:cNvPicPr>
                        <a:picLocks noChangeAspect="1" noChangeArrowheads="1"/>
                      </p:cNvPicPr>
                      <p:nvPr/>
                    </p:nvPicPr>
                    <p:blipFill>
                      <a:blip r:embed="rId7"/>
                      <a:srcRect/>
                      <a:stretch>
                        <a:fillRect/>
                      </a:stretch>
                    </p:blipFill>
                    <p:spPr bwMode="auto">
                      <a:xfrm>
                        <a:off x="3592785" y="6136180"/>
                        <a:ext cx="1909982" cy="356617"/>
                      </a:xfrm>
                      <a:prstGeom prst="rect">
                        <a:avLst/>
                      </a:prstGeom>
                      <a:solidFill>
                        <a:srgbClr val="CCFFCC"/>
                      </a:solidFill>
                    </p:spPr>
                  </p:pic>
                </p:oleObj>
              </mc:Fallback>
            </mc:AlternateContent>
          </a:graphicData>
        </a:graphic>
      </p:graphicFrame>
      <p:sp>
        <p:nvSpPr>
          <p:cNvPr id="16" name="TextBox 15">
            <a:extLst>
              <a:ext uri="{FF2B5EF4-FFF2-40B4-BE49-F238E27FC236}">
                <a16:creationId xmlns:a16="http://schemas.microsoft.com/office/drawing/2014/main" id="{AC2072F6-534A-4616-BBE4-6819A2FB1303}"/>
              </a:ext>
            </a:extLst>
          </p:cNvPr>
          <p:cNvSpPr txBox="1"/>
          <p:nvPr/>
        </p:nvSpPr>
        <p:spPr>
          <a:xfrm>
            <a:off x="3235325" y="2990896"/>
            <a:ext cx="2056973" cy="369332"/>
          </a:xfrm>
          <a:prstGeom prst="rect">
            <a:avLst/>
          </a:prstGeom>
          <a:noFill/>
        </p:spPr>
        <p:txBody>
          <a:bodyPr wrap="none" rtlCol="0">
            <a:spAutoFit/>
          </a:bodyPr>
          <a:lstStyle/>
          <a:p>
            <a:r>
              <a:rPr lang="en-US" b="1"/>
              <a:t>N2L (no external F):</a:t>
            </a:r>
          </a:p>
        </p:txBody>
      </p:sp>
      <p:cxnSp>
        <p:nvCxnSpPr>
          <p:cNvPr id="17" name="Straight Arrow Connector 16">
            <a:extLst>
              <a:ext uri="{FF2B5EF4-FFF2-40B4-BE49-F238E27FC236}">
                <a16:creationId xmlns:a16="http://schemas.microsoft.com/office/drawing/2014/main" id="{31D443A8-69C2-4C5A-AB3C-FA3D40B75C2F}"/>
              </a:ext>
            </a:extLst>
          </p:cNvPr>
          <p:cNvCxnSpPr/>
          <p:nvPr/>
        </p:nvCxnSpPr>
        <p:spPr>
          <a:xfrm>
            <a:off x="6607800" y="3798576"/>
            <a:ext cx="18957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8755A7B-A86C-4BDE-904C-1BFD50E2B8D9}"/>
              </a:ext>
            </a:extLst>
          </p:cNvPr>
          <p:cNvSpPr txBox="1"/>
          <p:nvPr/>
        </p:nvSpPr>
        <p:spPr>
          <a:xfrm>
            <a:off x="6634975" y="3275502"/>
            <a:ext cx="2577048" cy="369332"/>
          </a:xfrm>
          <a:prstGeom prst="rect">
            <a:avLst/>
          </a:prstGeom>
          <a:noFill/>
        </p:spPr>
        <p:txBody>
          <a:bodyPr wrap="square" rtlCol="0">
            <a:spAutoFit/>
          </a:bodyPr>
          <a:lstStyle/>
          <a:p>
            <a:r>
              <a:rPr lang="en-US"/>
              <a:t>Differential form</a:t>
            </a:r>
          </a:p>
        </p:txBody>
      </p:sp>
      <p:sp>
        <p:nvSpPr>
          <p:cNvPr id="13" name="Rectangle 11">
            <a:extLst>
              <a:ext uri="{FF2B5EF4-FFF2-40B4-BE49-F238E27FC236}">
                <a16:creationId xmlns:a16="http://schemas.microsoft.com/office/drawing/2014/main" id="{75DF6BFC-2CB9-40A5-B9DE-465145211E1B}"/>
              </a:ext>
            </a:extLst>
          </p:cNvPr>
          <p:cNvSpPr>
            <a:spLocks noChangeArrowheads="1"/>
          </p:cNvSpPr>
          <p:nvPr/>
        </p:nvSpPr>
        <p:spPr bwMode="auto">
          <a:xfrm>
            <a:off x="308888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a:extLst>
              <a:ext uri="{FF2B5EF4-FFF2-40B4-BE49-F238E27FC236}">
                <a16:creationId xmlns:a16="http://schemas.microsoft.com/office/drawing/2014/main" id="{C6C6883E-4569-4E7F-85D3-2C57C52CDBAD}"/>
              </a:ext>
            </a:extLst>
          </p:cNvPr>
          <p:cNvGraphicFramePr>
            <a:graphicFrameLocks noChangeAspect="1"/>
          </p:cNvGraphicFramePr>
          <p:nvPr/>
        </p:nvGraphicFramePr>
        <p:xfrm>
          <a:off x="2275710" y="3518130"/>
          <a:ext cx="4136935" cy="591887"/>
        </p:xfrm>
        <a:graphic>
          <a:graphicData uri="http://schemas.openxmlformats.org/presentationml/2006/ole">
            <mc:AlternateContent xmlns:mc="http://schemas.openxmlformats.org/markup-compatibility/2006">
              <mc:Choice xmlns:v="urn:schemas-microsoft-com:vml" Requires="v">
                <p:oleObj name="Equation" r:id="rId8" imgW="3149600" imgH="444500" progId="Equation.DSMT4">
                  <p:embed/>
                </p:oleObj>
              </mc:Choice>
              <mc:Fallback>
                <p:oleObj name="Equation" r:id="rId8" imgW="3149600" imgH="444500" progId="Equation.DSMT4">
                  <p:embed/>
                  <p:pic>
                    <p:nvPicPr>
                      <p:cNvPr id="20" name="Object 19">
                        <a:extLst>
                          <a:ext uri="{FF2B5EF4-FFF2-40B4-BE49-F238E27FC236}">
                            <a16:creationId xmlns:a16="http://schemas.microsoft.com/office/drawing/2014/main" id="{C6C6883E-4569-4E7F-85D3-2C57C52CDBA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75710" y="3518130"/>
                        <a:ext cx="4136935" cy="591887"/>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D6889605-85B1-4E43-A2F0-093DF33E7806}"/>
              </a:ext>
            </a:extLst>
          </p:cNvPr>
          <p:cNvGraphicFramePr>
            <a:graphicFrameLocks noChangeAspect="1"/>
          </p:cNvGraphicFramePr>
          <p:nvPr/>
        </p:nvGraphicFramePr>
        <p:xfrm>
          <a:off x="9060207" y="3311213"/>
          <a:ext cx="1797050" cy="1089025"/>
        </p:xfrm>
        <a:graphic>
          <a:graphicData uri="http://schemas.openxmlformats.org/presentationml/2006/ole">
            <mc:AlternateContent xmlns:mc="http://schemas.openxmlformats.org/markup-compatibility/2006">
              <mc:Choice xmlns:v="urn:schemas-microsoft-com:vml" Requires="v">
                <p:oleObj name="Equation" r:id="rId10" imgW="1384200" imgH="850680" progId="Equation.DSMT4">
                  <p:embed/>
                </p:oleObj>
              </mc:Choice>
              <mc:Fallback>
                <p:oleObj name="Equation" r:id="rId10" imgW="1384200" imgH="850680" progId="Equation.DSMT4">
                  <p:embed/>
                  <p:pic>
                    <p:nvPicPr>
                      <p:cNvPr id="22" name="Object 21">
                        <a:extLst>
                          <a:ext uri="{FF2B5EF4-FFF2-40B4-BE49-F238E27FC236}">
                            <a16:creationId xmlns:a16="http://schemas.microsoft.com/office/drawing/2014/main" id="{D6889605-85B1-4E43-A2F0-093DF33E7806}"/>
                          </a:ext>
                        </a:extLst>
                      </p:cNvPr>
                      <p:cNvPicPr>
                        <a:picLocks noChangeAspect="1" noChangeArrowheads="1"/>
                      </p:cNvPicPr>
                      <p:nvPr/>
                    </p:nvPicPr>
                    <p:blipFill>
                      <a:blip r:embed="rId11"/>
                      <a:srcRect/>
                      <a:stretch>
                        <a:fillRect/>
                      </a:stretch>
                    </p:blipFill>
                    <p:spPr bwMode="auto">
                      <a:xfrm>
                        <a:off x="9060207" y="3311213"/>
                        <a:ext cx="1797050" cy="1089025"/>
                      </a:xfrm>
                      <a:prstGeom prst="rect">
                        <a:avLst/>
                      </a:prstGeom>
                      <a:solidFill>
                        <a:schemeClr val="bg1"/>
                      </a:solidFill>
                    </p:spPr>
                  </p:pic>
                </p:oleObj>
              </mc:Fallback>
            </mc:AlternateContent>
          </a:graphicData>
        </a:graphic>
      </p:graphicFrame>
      <p:sp>
        <p:nvSpPr>
          <p:cNvPr id="23" name="TextBox 22">
            <a:extLst>
              <a:ext uri="{FF2B5EF4-FFF2-40B4-BE49-F238E27FC236}">
                <a16:creationId xmlns:a16="http://schemas.microsoft.com/office/drawing/2014/main" id="{F5287C9F-BBFF-4582-A94A-C5069F923F5B}"/>
              </a:ext>
            </a:extLst>
          </p:cNvPr>
          <p:cNvSpPr txBox="1"/>
          <p:nvPr/>
        </p:nvSpPr>
        <p:spPr>
          <a:xfrm>
            <a:off x="1347028" y="4438845"/>
            <a:ext cx="2012089" cy="369332"/>
          </a:xfrm>
          <a:prstGeom prst="rect">
            <a:avLst/>
          </a:prstGeom>
          <a:noFill/>
        </p:spPr>
        <p:txBody>
          <a:bodyPr wrap="none" rtlCol="0">
            <a:spAutoFit/>
          </a:bodyPr>
          <a:lstStyle/>
          <a:p>
            <a:r>
              <a:rPr lang="en-US" b="1"/>
              <a:t>WE (no external F):</a:t>
            </a:r>
          </a:p>
        </p:txBody>
      </p:sp>
      <p:cxnSp>
        <p:nvCxnSpPr>
          <p:cNvPr id="24" name="Straight Arrow Connector 23">
            <a:extLst>
              <a:ext uri="{FF2B5EF4-FFF2-40B4-BE49-F238E27FC236}">
                <a16:creationId xmlns:a16="http://schemas.microsoft.com/office/drawing/2014/main" id="{60E9EBF4-87E1-43BC-899C-C9A48ABFF966}"/>
              </a:ext>
            </a:extLst>
          </p:cNvPr>
          <p:cNvCxnSpPr/>
          <p:nvPr/>
        </p:nvCxnSpPr>
        <p:spPr>
          <a:xfrm>
            <a:off x="4473189" y="5091848"/>
            <a:ext cx="18957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3D0FADF-5229-46C1-9FB7-311AC130F0D5}"/>
              </a:ext>
            </a:extLst>
          </p:cNvPr>
          <p:cNvSpPr txBox="1"/>
          <p:nvPr/>
        </p:nvSpPr>
        <p:spPr>
          <a:xfrm>
            <a:off x="4543594" y="4558764"/>
            <a:ext cx="2577048" cy="369332"/>
          </a:xfrm>
          <a:prstGeom prst="rect">
            <a:avLst/>
          </a:prstGeom>
          <a:noFill/>
        </p:spPr>
        <p:txBody>
          <a:bodyPr wrap="square" rtlCol="0">
            <a:spAutoFit/>
          </a:bodyPr>
          <a:lstStyle/>
          <a:p>
            <a:r>
              <a:rPr lang="en-US"/>
              <a:t>Differential form</a:t>
            </a:r>
          </a:p>
        </p:txBody>
      </p:sp>
      <p:graphicFrame>
        <p:nvGraphicFramePr>
          <p:cNvPr id="29" name="Object 28">
            <a:extLst>
              <a:ext uri="{FF2B5EF4-FFF2-40B4-BE49-F238E27FC236}">
                <a16:creationId xmlns:a16="http://schemas.microsoft.com/office/drawing/2014/main" id="{26559091-5EB1-4469-8184-A53FE9243F1D}"/>
              </a:ext>
            </a:extLst>
          </p:cNvPr>
          <p:cNvGraphicFramePr>
            <a:graphicFrameLocks noChangeAspect="1"/>
          </p:cNvGraphicFramePr>
          <p:nvPr/>
        </p:nvGraphicFramePr>
        <p:xfrm>
          <a:off x="640954" y="4858405"/>
          <a:ext cx="3424237" cy="561975"/>
        </p:xfrm>
        <a:graphic>
          <a:graphicData uri="http://schemas.openxmlformats.org/presentationml/2006/ole">
            <mc:AlternateContent xmlns:mc="http://schemas.openxmlformats.org/markup-compatibility/2006">
              <mc:Choice xmlns:v="urn:schemas-microsoft-com:vml" Requires="v">
                <p:oleObj name="Equation" r:id="rId12" imgW="2692080" imgH="444240" progId="Equation.DSMT4">
                  <p:embed/>
                </p:oleObj>
              </mc:Choice>
              <mc:Fallback>
                <p:oleObj name="Equation" r:id="rId12" imgW="2692080" imgH="444240" progId="Equation.DSMT4">
                  <p:embed/>
                  <p:pic>
                    <p:nvPicPr>
                      <p:cNvPr id="29" name="Object 28">
                        <a:extLst>
                          <a:ext uri="{FF2B5EF4-FFF2-40B4-BE49-F238E27FC236}">
                            <a16:creationId xmlns:a16="http://schemas.microsoft.com/office/drawing/2014/main" id="{26559091-5EB1-4469-8184-A53FE9243F1D}"/>
                          </a:ext>
                        </a:extLst>
                      </p:cNvPr>
                      <p:cNvPicPr>
                        <a:picLocks noChangeAspect="1" noChangeArrowheads="1"/>
                      </p:cNvPicPr>
                      <p:nvPr/>
                    </p:nvPicPr>
                    <p:blipFill>
                      <a:blip r:embed="rId13"/>
                      <a:srcRect/>
                      <a:stretch>
                        <a:fillRect/>
                      </a:stretch>
                    </p:blipFill>
                    <p:spPr bwMode="auto">
                      <a:xfrm>
                        <a:off x="640954" y="4858405"/>
                        <a:ext cx="3424237" cy="561975"/>
                      </a:xfrm>
                      <a:prstGeom prst="rect">
                        <a:avLst/>
                      </a:prstGeom>
                      <a:noFill/>
                    </p:spPr>
                  </p:pic>
                </p:oleObj>
              </mc:Fallback>
            </mc:AlternateContent>
          </a:graphicData>
        </a:graphic>
      </p:graphicFrame>
      <p:graphicFrame>
        <p:nvGraphicFramePr>
          <p:cNvPr id="31" name="Object 30">
            <a:extLst>
              <a:ext uri="{FF2B5EF4-FFF2-40B4-BE49-F238E27FC236}">
                <a16:creationId xmlns:a16="http://schemas.microsoft.com/office/drawing/2014/main" id="{E94FDEB4-0E5E-46A4-8CD4-F2C735BB9014}"/>
              </a:ext>
            </a:extLst>
          </p:cNvPr>
          <p:cNvGraphicFramePr>
            <a:graphicFrameLocks noChangeAspect="1"/>
          </p:cNvGraphicFramePr>
          <p:nvPr/>
        </p:nvGraphicFramePr>
        <p:xfrm>
          <a:off x="6777597" y="4511675"/>
          <a:ext cx="1855788" cy="1247775"/>
        </p:xfrm>
        <a:graphic>
          <a:graphicData uri="http://schemas.openxmlformats.org/presentationml/2006/ole">
            <mc:AlternateContent xmlns:mc="http://schemas.openxmlformats.org/markup-compatibility/2006">
              <mc:Choice xmlns:v="urn:schemas-microsoft-com:vml" Requires="v">
                <p:oleObj name="Equation" r:id="rId14" imgW="1282680" imgH="876240" progId="Equation.DSMT4">
                  <p:embed/>
                </p:oleObj>
              </mc:Choice>
              <mc:Fallback>
                <p:oleObj name="Equation" r:id="rId14" imgW="1282680" imgH="876240" progId="Equation.DSMT4">
                  <p:embed/>
                  <p:pic>
                    <p:nvPicPr>
                      <p:cNvPr id="31" name="Object 30">
                        <a:extLst>
                          <a:ext uri="{FF2B5EF4-FFF2-40B4-BE49-F238E27FC236}">
                            <a16:creationId xmlns:a16="http://schemas.microsoft.com/office/drawing/2014/main" id="{E94FDEB4-0E5E-46A4-8CD4-F2C735BB9014}"/>
                          </a:ext>
                        </a:extLst>
                      </p:cNvPr>
                      <p:cNvPicPr>
                        <a:picLocks noChangeAspect="1" noChangeArrowheads="1"/>
                      </p:cNvPicPr>
                      <p:nvPr/>
                    </p:nvPicPr>
                    <p:blipFill>
                      <a:blip r:embed="rId15"/>
                      <a:srcRect/>
                      <a:stretch>
                        <a:fillRect/>
                      </a:stretch>
                    </p:blipFill>
                    <p:spPr bwMode="auto">
                      <a:xfrm>
                        <a:off x="6777597" y="4511675"/>
                        <a:ext cx="1855788" cy="1247775"/>
                      </a:xfrm>
                      <a:prstGeom prst="rect">
                        <a:avLst/>
                      </a:prstGeom>
                      <a:noFill/>
                    </p:spPr>
                  </p:pic>
                </p:oleObj>
              </mc:Fallback>
            </mc:AlternateContent>
          </a:graphicData>
        </a:graphic>
      </p:graphicFrame>
      <p:graphicFrame>
        <p:nvGraphicFramePr>
          <p:cNvPr id="32" name="Object 31">
            <a:extLst>
              <a:ext uri="{FF2B5EF4-FFF2-40B4-BE49-F238E27FC236}">
                <a16:creationId xmlns:a16="http://schemas.microsoft.com/office/drawing/2014/main" id="{C9D91799-9192-4D1A-B456-2D1AC0B0CDF6}"/>
              </a:ext>
            </a:extLst>
          </p:cNvPr>
          <p:cNvGraphicFramePr>
            <a:graphicFrameLocks noChangeAspect="1"/>
          </p:cNvGraphicFramePr>
          <p:nvPr/>
        </p:nvGraphicFramePr>
        <p:xfrm>
          <a:off x="3171825" y="2268151"/>
          <a:ext cx="2924175" cy="514350"/>
        </p:xfrm>
        <a:graphic>
          <a:graphicData uri="http://schemas.openxmlformats.org/presentationml/2006/ole">
            <mc:AlternateContent xmlns:mc="http://schemas.openxmlformats.org/markup-compatibility/2006">
              <mc:Choice xmlns:v="urn:schemas-microsoft-com:vml" Requires="v">
                <p:oleObj name="Equation" r:id="rId16" imgW="2209680" imgH="393480" progId="Equation.DSMT4">
                  <p:embed/>
                </p:oleObj>
              </mc:Choice>
              <mc:Fallback>
                <p:oleObj name="Equation" r:id="rId16" imgW="2209680" imgH="393480" progId="Equation.DSMT4">
                  <p:embed/>
                  <p:pic>
                    <p:nvPicPr>
                      <p:cNvPr id="32" name="Object 31">
                        <a:extLst>
                          <a:ext uri="{FF2B5EF4-FFF2-40B4-BE49-F238E27FC236}">
                            <a16:creationId xmlns:a16="http://schemas.microsoft.com/office/drawing/2014/main" id="{C9D91799-9192-4D1A-B456-2D1AC0B0CDF6}"/>
                          </a:ext>
                        </a:extLst>
                      </p:cNvPr>
                      <p:cNvPicPr>
                        <a:picLocks noChangeAspect="1" noChangeArrowheads="1"/>
                      </p:cNvPicPr>
                      <p:nvPr/>
                    </p:nvPicPr>
                    <p:blipFill>
                      <a:blip r:embed="rId17"/>
                      <a:srcRect/>
                      <a:stretch>
                        <a:fillRect/>
                      </a:stretch>
                    </p:blipFill>
                    <p:spPr bwMode="auto">
                      <a:xfrm>
                        <a:off x="3171825" y="2268151"/>
                        <a:ext cx="2924175" cy="514350"/>
                      </a:xfrm>
                      <a:prstGeom prst="rect">
                        <a:avLst/>
                      </a:prstGeom>
                      <a:solidFill>
                        <a:schemeClr val="bg1"/>
                      </a:solidFill>
                    </p:spPr>
                  </p:pic>
                </p:oleObj>
              </mc:Fallback>
            </mc:AlternateContent>
          </a:graphicData>
        </a:graphic>
      </p:graphicFrame>
      <p:sp>
        <p:nvSpPr>
          <p:cNvPr id="33" name="TextBox 32">
            <a:extLst>
              <a:ext uri="{FF2B5EF4-FFF2-40B4-BE49-F238E27FC236}">
                <a16:creationId xmlns:a16="http://schemas.microsoft.com/office/drawing/2014/main" id="{8ABF7B3F-F9E7-4417-9050-22F94C81E101}"/>
              </a:ext>
            </a:extLst>
          </p:cNvPr>
          <p:cNvSpPr txBox="1"/>
          <p:nvPr/>
        </p:nvSpPr>
        <p:spPr>
          <a:xfrm>
            <a:off x="559864" y="5763464"/>
            <a:ext cx="2705470" cy="923330"/>
          </a:xfrm>
          <a:prstGeom prst="rect">
            <a:avLst/>
          </a:prstGeom>
          <a:noFill/>
        </p:spPr>
        <p:txBody>
          <a:bodyPr wrap="square" rtlCol="0">
            <a:spAutoFit/>
          </a:bodyPr>
          <a:lstStyle/>
          <a:p>
            <a:r>
              <a:rPr lang="en-US"/>
              <a:t>And we can put these two equations in manifestly invariant forms:</a:t>
            </a:r>
          </a:p>
        </p:txBody>
      </p:sp>
      <p:graphicFrame>
        <p:nvGraphicFramePr>
          <p:cNvPr id="35" name="Object 34">
            <a:extLst>
              <a:ext uri="{FF2B5EF4-FFF2-40B4-BE49-F238E27FC236}">
                <a16:creationId xmlns:a16="http://schemas.microsoft.com/office/drawing/2014/main" id="{634BCC81-C43E-4BC8-9F7E-11B18857ED22}"/>
              </a:ext>
            </a:extLst>
          </p:cNvPr>
          <p:cNvGraphicFramePr>
            <a:graphicFrameLocks noChangeAspect="1"/>
          </p:cNvGraphicFramePr>
          <p:nvPr/>
        </p:nvGraphicFramePr>
        <p:xfrm>
          <a:off x="6029325" y="5957888"/>
          <a:ext cx="3621088" cy="673100"/>
        </p:xfrm>
        <a:graphic>
          <a:graphicData uri="http://schemas.openxmlformats.org/presentationml/2006/ole">
            <mc:AlternateContent xmlns:mc="http://schemas.openxmlformats.org/markup-compatibility/2006">
              <mc:Choice xmlns:v="urn:schemas-microsoft-com:vml" Requires="v">
                <p:oleObj name="Equation" r:id="rId18" imgW="2400120" imgH="457200" progId="Equation.DSMT4">
                  <p:embed/>
                </p:oleObj>
              </mc:Choice>
              <mc:Fallback>
                <p:oleObj name="Equation" r:id="rId18" imgW="2400120" imgH="457200" progId="Equation.DSMT4">
                  <p:embed/>
                  <p:pic>
                    <p:nvPicPr>
                      <p:cNvPr id="35" name="Object 34">
                        <a:extLst>
                          <a:ext uri="{FF2B5EF4-FFF2-40B4-BE49-F238E27FC236}">
                            <a16:creationId xmlns:a16="http://schemas.microsoft.com/office/drawing/2014/main" id="{634BCC81-C43E-4BC8-9F7E-11B18857ED22}"/>
                          </a:ext>
                        </a:extLst>
                      </p:cNvPr>
                      <p:cNvPicPr>
                        <a:picLocks noChangeAspect="1" noChangeArrowheads="1"/>
                      </p:cNvPicPr>
                      <p:nvPr/>
                    </p:nvPicPr>
                    <p:blipFill>
                      <a:blip r:embed="rId19"/>
                      <a:srcRect/>
                      <a:stretch>
                        <a:fillRect/>
                      </a:stretch>
                    </p:blipFill>
                    <p:spPr bwMode="auto">
                      <a:xfrm>
                        <a:off x="6029325" y="5957888"/>
                        <a:ext cx="3621088" cy="67310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9973011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289651" y="106113"/>
            <a:ext cx="3779693" cy="584775"/>
          </a:xfrm>
          <a:prstGeom prst="rect">
            <a:avLst/>
          </a:prstGeom>
          <a:noFill/>
        </p:spPr>
        <p:txBody>
          <a:bodyPr wrap="square" rtlCol="0">
            <a:spAutoFit/>
          </a:bodyPr>
          <a:lstStyle/>
          <a:p>
            <a:r>
              <a:rPr lang="en-US" sz="3200" b="1" u="sng"/>
              <a:t>SR: Fluid Dynamics</a:t>
            </a:r>
            <a:endParaRPr lang="en-US" b="1" u="sng"/>
          </a:p>
        </p:txBody>
      </p:sp>
      <p:graphicFrame>
        <p:nvGraphicFramePr>
          <p:cNvPr id="12" name="Object 11">
            <a:extLst>
              <a:ext uri="{FF2B5EF4-FFF2-40B4-BE49-F238E27FC236}">
                <a16:creationId xmlns:a16="http://schemas.microsoft.com/office/drawing/2014/main" id="{E9C4B983-B029-46CD-9B9B-1F9E3A6C9C36}"/>
              </a:ext>
            </a:extLst>
          </p:cNvPr>
          <p:cNvGraphicFramePr>
            <a:graphicFrameLocks noChangeAspect="1"/>
          </p:cNvGraphicFramePr>
          <p:nvPr/>
        </p:nvGraphicFramePr>
        <p:xfrm>
          <a:off x="3256917" y="1712384"/>
          <a:ext cx="1909982" cy="356617"/>
        </p:xfrm>
        <a:graphic>
          <a:graphicData uri="http://schemas.openxmlformats.org/presentationml/2006/ole">
            <mc:AlternateContent xmlns:mc="http://schemas.openxmlformats.org/markup-compatibility/2006">
              <mc:Choice xmlns:v="urn:schemas-microsoft-com:vml" Requires="v">
                <p:oleObj name="Equation" r:id="rId2" imgW="1384200" imgH="253800" progId="Equation.DSMT4">
                  <p:embed/>
                </p:oleObj>
              </mc:Choice>
              <mc:Fallback>
                <p:oleObj name="Equation" r:id="rId2" imgW="1384200" imgH="253800" progId="Equation.DSMT4">
                  <p:embed/>
                  <p:pic>
                    <p:nvPicPr>
                      <p:cNvPr id="12" name="Object 11">
                        <a:extLst>
                          <a:ext uri="{FF2B5EF4-FFF2-40B4-BE49-F238E27FC236}">
                            <a16:creationId xmlns:a16="http://schemas.microsoft.com/office/drawing/2014/main" id="{E9C4B983-B029-46CD-9B9B-1F9E3A6C9C36}"/>
                          </a:ext>
                        </a:extLst>
                      </p:cNvPr>
                      <p:cNvPicPr>
                        <a:picLocks noChangeAspect="1" noChangeArrowheads="1"/>
                      </p:cNvPicPr>
                      <p:nvPr/>
                    </p:nvPicPr>
                    <p:blipFill>
                      <a:blip r:embed="rId3"/>
                      <a:srcRect/>
                      <a:stretch>
                        <a:fillRect/>
                      </a:stretch>
                    </p:blipFill>
                    <p:spPr bwMode="auto">
                      <a:xfrm>
                        <a:off x="3256917" y="1712384"/>
                        <a:ext cx="1909982" cy="356617"/>
                      </a:xfrm>
                      <a:prstGeom prst="rect">
                        <a:avLst/>
                      </a:prstGeom>
                      <a:solidFill>
                        <a:srgbClr val="CCFFCC"/>
                      </a:solidFill>
                    </p:spPr>
                  </p:pic>
                </p:oleObj>
              </mc:Fallback>
            </mc:AlternateContent>
          </a:graphicData>
        </a:graphic>
      </p:graphicFrame>
      <p:sp>
        <p:nvSpPr>
          <p:cNvPr id="13" name="Rectangle 11">
            <a:extLst>
              <a:ext uri="{FF2B5EF4-FFF2-40B4-BE49-F238E27FC236}">
                <a16:creationId xmlns:a16="http://schemas.microsoft.com/office/drawing/2014/main" id="{75DF6BFC-2CB9-40A5-B9DE-465145211E1B}"/>
              </a:ext>
            </a:extLst>
          </p:cNvPr>
          <p:cNvSpPr>
            <a:spLocks noChangeArrowheads="1"/>
          </p:cNvSpPr>
          <p:nvPr/>
        </p:nvSpPr>
        <p:spPr bwMode="auto">
          <a:xfrm>
            <a:off x="3088888" y="3429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3" name="TextBox 32">
            <a:extLst>
              <a:ext uri="{FF2B5EF4-FFF2-40B4-BE49-F238E27FC236}">
                <a16:creationId xmlns:a16="http://schemas.microsoft.com/office/drawing/2014/main" id="{8ABF7B3F-F9E7-4417-9050-22F94C81E101}"/>
              </a:ext>
            </a:extLst>
          </p:cNvPr>
          <p:cNvSpPr txBox="1"/>
          <p:nvPr/>
        </p:nvSpPr>
        <p:spPr>
          <a:xfrm>
            <a:off x="383417" y="909203"/>
            <a:ext cx="11258455" cy="646331"/>
          </a:xfrm>
          <a:prstGeom prst="rect">
            <a:avLst/>
          </a:prstGeom>
          <a:noFill/>
        </p:spPr>
        <p:txBody>
          <a:bodyPr wrap="square" rtlCol="0">
            <a:spAutoFit/>
          </a:bodyPr>
          <a:lstStyle/>
          <a:p>
            <a:r>
              <a:rPr lang="en-US"/>
              <a:t>Things get tricky when we have pressure, since then we have to deal with forces, and our straightforward approach doesn’t work as well.  Still, the continuity equation holds:</a:t>
            </a:r>
          </a:p>
        </p:txBody>
      </p:sp>
      <p:graphicFrame>
        <p:nvGraphicFramePr>
          <p:cNvPr id="5" name="Object 4">
            <a:extLst>
              <a:ext uri="{FF2B5EF4-FFF2-40B4-BE49-F238E27FC236}">
                <a16:creationId xmlns:a16="http://schemas.microsoft.com/office/drawing/2014/main" id="{ACDB5D73-3669-405F-AD55-0A03A6507119}"/>
              </a:ext>
            </a:extLst>
          </p:cNvPr>
          <p:cNvGraphicFramePr>
            <a:graphicFrameLocks noChangeAspect="1"/>
          </p:cNvGraphicFramePr>
          <p:nvPr/>
        </p:nvGraphicFramePr>
        <p:xfrm>
          <a:off x="383418" y="1821211"/>
          <a:ext cx="2171700" cy="1981200"/>
        </p:xfrm>
        <a:graphic>
          <a:graphicData uri="http://schemas.openxmlformats.org/presentationml/2006/ole">
            <mc:AlternateContent xmlns:mc="http://schemas.openxmlformats.org/markup-compatibility/2006">
              <mc:Choice xmlns:v="urn:schemas-microsoft-com:vml" Requires="v">
                <p:oleObj name="Bitmap Image" r:id="rId4" imgW="2429214" imgH="2209524" progId="Paint.Picture">
                  <p:embed/>
                </p:oleObj>
              </mc:Choice>
              <mc:Fallback>
                <p:oleObj name="Bitmap Image" r:id="rId4" imgW="2429214" imgH="2209524" progId="Paint.Picture">
                  <p:embed/>
                  <p:pic>
                    <p:nvPicPr>
                      <p:cNvPr id="5" name="Object 4">
                        <a:extLst>
                          <a:ext uri="{FF2B5EF4-FFF2-40B4-BE49-F238E27FC236}">
                            <a16:creationId xmlns:a16="http://schemas.microsoft.com/office/drawing/2014/main" id="{ACDB5D73-3669-405F-AD55-0A03A65071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9412" t="6033" r="1176" b="4311"/>
                      <a:stretch>
                        <a:fillRect/>
                      </a:stretch>
                    </p:blipFill>
                    <p:spPr bwMode="auto">
                      <a:xfrm>
                        <a:off x="383418" y="1821211"/>
                        <a:ext cx="2171700"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a:extLst>
              <a:ext uri="{FF2B5EF4-FFF2-40B4-BE49-F238E27FC236}">
                <a16:creationId xmlns:a16="http://schemas.microsoft.com/office/drawing/2014/main" id="{C99B4577-0125-4EE9-BE32-0995ECACB34F}"/>
              </a:ext>
            </a:extLst>
          </p:cNvPr>
          <p:cNvGraphicFramePr>
            <a:graphicFrameLocks noChangeAspect="1"/>
          </p:cNvGraphicFramePr>
          <p:nvPr/>
        </p:nvGraphicFramePr>
        <p:xfrm>
          <a:off x="3272334" y="3220670"/>
          <a:ext cx="7615237" cy="1892300"/>
        </p:xfrm>
        <a:graphic>
          <a:graphicData uri="http://schemas.openxmlformats.org/presentationml/2006/ole">
            <mc:AlternateContent xmlns:mc="http://schemas.openxmlformats.org/markup-compatibility/2006">
              <mc:Choice xmlns:v="urn:schemas-microsoft-com:vml" Requires="v">
                <p:oleObj name="Equation" r:id="rId6" imgW="5803560" imgH="1447560" progId="Equation.DSMT4">
                  <p:embed/>
                </p:oleObj>
              </mc:Choice>
              <mc:Fallback>
                <p:oleObj name="Equation" r:id="rId6" imgW="5803560" imgH="1447560" progId="Equation.DSMT4">
                  <p:embed/>
                  <p:pic>
                    <p:nvPicPr>
                      <p:cNvPr id="11" name="Object 10">
                        <a:extLst>
                          <a:ext uri="{FF2B5EF4-FFF2-40B4-BE49-F238E27FC236}">
                            <a16:creationId xmlns:a16="http://schemas.microsoft.com/office/drawing/2014/main" id="{C99B4577-0125-4EE9-BE32-0995ECACB34F}"/>
                          </a:ext>
                        </a:extLst>
                      </p:cNvPr>
                      <p:cNvPicPr>
                        <a:picLocks noChangeAspect="1" noChangeArrowheads="1"/>
                      </p:cNvPicPr>
                      <p:nvPr/>
                    </p:nvPicPr>
                    <p:blipFill>
                      <a:blip r:embed="rId7"/>
                      <a:srcRect/>
                      <a:stretch>
                        <a:fillRect/>
                      </a:stretch>
                    </p:blipFill>
                    <p:spPr bwMode="auto">
                      <a:xfrm>
                        <a:off x="3272334" y="3220670"/>
                        <a:ext cx="7615237" cy="18923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184AF6C4-0976-4563-ACB3-D12460E8B83D}"/>
              </a:ext>
            </a:extLst>
          </p:cNvPr>
          <p:cNvSpPr txBox="1"/>
          <p:nvPr/>
        </p:nvSpPr>
        <p:spPr>
          <a:xfrm>
            <a:off x="3184138" y="2230665"/>
            <a:ext cx="8074041" cy="923330"/>
          </a:xfrm>
          <a:prstGeom prst="rect">
            <a:avLst/>
          </a:prstGeom>
          <a:noFill/>
        </p:spPr>
        <p:txBody>
          <a:bodyPr wrap="square" rtlCol="0">
            <a:spAutoFit/>
          </a:bodyPr>
          <a:lstStyle/>
          <a:p>
            <a:r>
              <a:rPr lang="en-US"/>
              <a:t>But to get the dynamical equation, we’ll simply construct T in the rest frame, and boost to the moving frame.  And since T is a tensor, its differential equation must hold in all frames.</a:t>
            </a:r>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4" name="Object 33">
            <a:extLst>
              <a:ext uri="{FF2B5EF4-FFF2-40B4-BE49-F238E27FC236}">
                <a16:creationId xmlns:a16="http://schemas.microsoft.com/office/drawing/2014/main" id="{42C2D8A6-B4FC-454D-99A9-9F3B4E435977}"/>
              </a:ext>
            </a:extLst>
          </p:cNvPr>
          <p:cNvGraphicFramePr>
            <a:graphicFrameLocks noChangeAspect="1"/>
          </p:cNvGraphicFramePr>
          <p:nvPr/>
        </p:nvGraphicFramePr>
        <p:xfrm>
          <a:off x="3300615" y="5755247"/>
          <a:ext cx="4560887" cy="673100"/>
        </p:xfrm>
        <a:graphic>
          <a:graphicData uri="http://schemas.openxmlformats.org/presentationml/2006/ole">
            <mc:AlternateContent xmlns:mc="http://schemas.openxmlformats.org/markup-compatibility/2006">
              <mc:Choice xmlns:v="urn:schemas-microsoft-com:vml" Requires="v">
                <p:oleObj name="Equation" r:id="rId8" imgW="3022560" imgH="457200" progId="Equation.DSMT4">
                  <p:embed/>
                </p:oleObj>
              </mc:Choice>
              <mc:Fallback>
                <p:oleObj name="Equation" r:id="rId8" imgW="3022560" imgH="457200" progId="Equation.DSMT4">
                  <p:embed/>
                  <p:pic>
                    <p:nvPicPr>
                      <p:cNvPr id="34" name="Object 33">
                        <a:extLst>
                          <a:ext uri="{FF2B5EF4-FFF2-40B4-BE49-F238E27FC236}">
                            <a16:creationId xmlns:a16="http://schemas.microsoft.com/office/drawing/2014/main" id="{42C2D8A6-B4FC-454D-99A9-9F3B4E435977}"/>
                          </a:ext>
                        </a:extLst>
                      </p:cNvPr>
                      <p:cNvPicPr>
                        <a:picLocks noChangeAspect="1" noChangeArrowheads="1"/>
                      </p:cNvPicPr>
                      <p:nvPr/>
                    </p:nvPicPr>
                    <p:blipFill>
                      <a:blip r:embed="rId9"/>
                      <a:srcRect/>
                      <a:stretch>
                        <a:fillRect/>
                      </a:stretch>
                    </p:blipFill>
                    <p:spPr bwMode="auto">
                      <a:xfrm>
                        <a:off x="3300615" y="5755247"/>
                        <a:ext cx="4560887" cy="673100"/>
                      </a:xfrm>
                      <a:prstGeom prst="rect">
                        <a:avLst/>
                      </a:prstGeom>
                      <a:solidFill>
                        <a:srgbClr val="CCFFCC"/>
                      </a:solidFill>
                    </p:spPr>
                  </p:pic>
                </p:oleObj>
              </mc:Fallback>
            </mc:AlternateContent>
          </a:graphicData>
        </a:graphic>
      </p:graphicFrame>
      <p:sp>
        <p:nvSpPr>
          <p:cNvPr id="28" name="TextBox 27">
            <a:extLst>
              <a:ext uri="{FF2B5EF4-FFF2-40B4-BE49-F238E27FC236}">
                <a16:creationId xmlns:a16="http://schemas.microsoft.com/office/drawing/2014/main" id="{F8A71603-0D4E-4624-ADC0-17028DACD8FC}"/>
              </a:ext>
            </a:extLst>
          </p:cNvPr>
          <p:cNvSpPr txBox="1"/>
          <p:nvPr/>
        </p:nvSpPr>
        <p:spPr>
          <a:xfrm>
            <a:off x="3237867" y="5329549"/>
            <a:ext cx="5027467" cy="369332"/>
          </a:xfrm>
          <a:prstGeom prst="rect">
            <a:avLst/>
          </a:prstGeom>
          <a:noFill/>
        </p:spPr>
        <p:txBody>
          <a:bodyPr wrap="none" rtlCol="0">
            <a:spAutoFit/>
          </a:bodyPr>
          <a:lstStyle/>
          <a:p>
            <a:r>
              <a:rPr lang="en-US"/>
              <a:t>and so we find, after straightforward multiplication:</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EE4B19F-A81F-4DFD-A5AA-EA65F8C61446}"/>
                  </a:ext>
                </a:extLst>
              </p:cNvPr>
              <p:cNvSpPr txBox="1"/>
              <p:nvPr/>
            </p:nvSpPr>
            <p:spPr>
              <a:xfrm>
                <a:off x="8606673" y="5352240"/>
                <a:ext cx="3176833" cy="1354217"/>
              </a:xfrm>
              <a:prstGeom prst="rect">
                <a:avLst/>
              </a:prstGeom>
              <a:noFill/>
            </p:spPr>
            <p:txBody>
              <a:bodyPr wrap="square" rtlCol="0">
                <a:spAutoFit/>
              </a:bodyPr>
              <a:lstStyle/>
              <a:p>
                <a:r>
                  <a:rPr lang="en-US" sz="1600"/>
                  <a:t>It’s noted that in classical limit, rest energy density </a:t>
                </a:r>
                <a:r>
                  <a:rPr lang="el-GR" sz="1600"/>
                  <a:t>ε</a:t>
                </a:r>
                <a:r>
                  <a:rPr lang="en-US" sz="1600" baseline="-25000"/>
                  <a:t>0</a:t>
                </a:r>
                <a:r>
                  <a:rPr lang="en-US" sz="1600"/>
                  <a:t> &gt;&gt; pressure P, and  so basically P goes away on the </a:t>
                </a:r>
                <a14:m>
                  <m:oMath xmlns:m="http://schemas.openxmlformats.org/officeDocument/2006/math">
                    <m:r>
                      <a:rPr lang="en-US" sz="1600" i="1" smtClean="0">
                        <a:latin typeface="Cambria Math" panose="02040503050406030204" pitchFamily="18" charset="0"/>
                        <a:ea typeface="Cambria Math" panose="02040503050406030204" pitchFamily="18" charset="0"/>
                      </a:rPr>
                      <m:t>𝜐</m:t>
                    </m:r>
                  </m:oMath>
                </a14:m>
                <a:r>
                  <a:rPr lang="en-US" baseline="30000"/>
                  <a:t>2</a:t>
                </a:r>
                <a:r>
                  <a:rPr lang="en-US"/>
                  <a:t> </a:t>
                </a:r>
                <a:r>
                  <a:rPr lang="en-US" sz="1600"/>
                  <a:t>term.  Also note that if set P = 0, we get the dust tensor.</a:t>
                </a:r>
                <a:endParaRPr lang="en-US"/>
              </a:p>
            </p:txBody>
          </p:sp>
        </mc:Choice>
        <mc:Fallback xmlns="">
          <p:sp>
            <p:nvSpPr>
              <p:cNvPr id="3" name="TextBox 2">
                <a:extLst>
                  <a:ext uri="{FF2B5EF4-FFF2-40B4-BE49-F238E27FC236}">
                    <a16:creationId xmlns:a16="http://schemas.microsoft.com/office/drawing/2014/main" id="{8EE4B19F-A81F-4DFD-A5AA-EA65F8C61446}"/>
                  </a:ext>
                </a:extLst>
              </p:cNvPr>
              <p:cNvSpPr txBox="1">
                <a:spLocks noRot="1" noChangeAspect="1" noMove="1" noResize="1" noEditPoints="1" noAdjustHandles="1" noChangeArrowheads="1" noChangeShapeType="1" noTextEdit="1"/>
              </p:cNvSpPr>
              <p:nvPr/>
            </p:nvSpPr>
            <p:spPr>
              <a:xfrm>
                <a:off x="8606673" y="5352240"/>
                <a:ext cx="3176833" cy="1354217"/>
              </a:xfrm>
              <a:prstGeom prst="rect">
                <a:avLst/>
              </a:prstGeom>
              <a:blipFill>
                <a:blip r:embed="rId11"/>
                <a:stretch>
                  <a:fillRect l="-1152" t="-1351" r="-2687" b="-4955"/>
                </a:stretch>
              </a:blipFill>
            </p:spPr>
            <p:txBody>
              <a:bodyPr/>
              <a:lstStyle/>
              <a:p>
                <a:r>
                  <a:rPr lang="en-US">
                    <a:noFill/>
                  </a:rPr>
                  <a:t> </a:t>
                </a:r>
              </a:p>
            </p:txBody>
          </p:sp>
        </mc:Fallback>
      </mc:AlternateContent>
    </p:spTree>
    <p:extLst>
      <p:ext uri="{BB962C8B-B14F-4D97-AF65-F5344CB8AC3E}">
        <p14:creationId xmlns:p14="http://schemas.microsoft.com/office/powerpoint/2010/main" val="6941643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533237" y="224751"/>
            <a:ext cx="3441097" cy="584775"/>
          </a:xfrm>
          <a:prstGeom prst="rect">
            <a:avLst/>
          </a:prstGeom>
          <a:noFill/>
        </p:spPr>
        <p:txBody>
          <a:bodyPr wrap="square" rtlCol="0">
            <a:spAutoFit/>
          </a:bodyPr>
          <a:lstStyle/>
          <a:p>
            <a:r>
              <a:rPr lang="en-US" sz="3200" b="1" u="sng"/>
              <a:t>GR: Postulates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45AC8B29-FD0A-4C4E-AA75-5BDFF63B3BCE}"/>
              </a:ext>
            </a:extLst>
          </p:cNvPr>
          <p:cNvSpPr txBox="1"/>
          <p:nvPr/>
        </p:nvSpPr>
        <p:spPr>
          <a:xfrm>
            <a:off x="309859" y="2202719"/>
            <a:ext cx="290464" cy="369332"/>
          </a:xfrm>
          <a:prstGeom prst="rect">
            <a:avLst/>
          </a:prstGeom>
          <a:noFill/>
        </p:spPr>
        <p:txBody>
          <a:bodyPr wrap="none" rtlCol="0">
            <a:spAutoFit/>
          </a:bodyPr>
          <a:lstStyle/>
          <a:p>
            <a:r>
              <a:rPr lang="en-US"/>
              <a:t>  </a:t>
            </a:r>
          </a:p>
        </p:txBody>
      </p:sp>
      <p:graphicFrame>
        <p:nvGraphicFramePr>
          <p:cNvPr id="20" name="Object 19">
            <a:extLst>
              <a:ext uri="{FF2B5EF4-FFF2-40B4-BE49-F238E27FC236}">
                <a16:creationId xmlns:a16="http://schemas.microsoft.com/office/drawing/2014/main" id="{3B7EFAC8-B552-4563-B5D3-61DB36CA6604}"/>
              </a:ext>
            </a:extLst>
          </p:cNvPr>
          <p:cNvGraphicFramePr>
            <a:graphicFrameLocks noChangeAspect="1"/>
          </p:cNvGraphicFramePr>
          <p:nvPr/>
        </p:nvGraphicFramePr>
        <p:xfrm>
          <a:off x="191940" y="2608968"/>
          <a:ext cx="2626674" cy="2477273"/>
        </p:xfrm>
        <a:graphic>
          <a:graphicData uri="http://schemas.openxmlformats.org/presentationml/2006/ole">
            <mc:AlternateContent xmlns:mc="http://schemas.openxmlformats.org/markup-compatibility/2006">
              <mc:Choice xmlns:v="urn:schemas-microsoft-com:vml" Requires="v">
                <p:oleObj name="Bitmap Image" r:id="rId2" imgW="2676899" imgH="2476190" progId="Paint.Picture">
                  <p:embed/>
                </p:oleObj>
              </mc:Choice>
              <mc:Fallback>
                <p:oleObj name="Bitmap Image" r:id="rId2" imgW="2676899" imgH="2476190" progId="Paint.Picture">
                  <p:embed/>
                  <p:pic>
                    <p:nvPicPr>
                      <p:cNvPr id="20" name="Object 19">
                        <a:extLst>
                          <a:ext uri="{FF2B5EF4-FFF2-40B4-BE49-F238E27FC236}">
                            <a16:creationId xmlns:a16="http://schemas.microsoft.com/office/drawing/2014/main" id="{3B7EFAC8-B552-4563-B5D3-61DB36CA66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 t="-1538" r="10321" b="9999"/>
                      <a:stretch>
                        <a:fillRect/>
                      </a:stretch>
                    </p:blipFill>
                    <p:spPr bwMode="auto">
                      <a:xfrm>
                        <a:off x="191940" y="2608968"/>
                        <a:ext cx="2626674" cy="2477273"/>
                      </a:xfrm>
                      <a:prstGeom prst="rect">
                        <a:avLst/>
                      </a:prstGeom>
                      <a:noFill/>
                    </p:spPr>
                  </p:pic>
                </p:oleObj>
              </mc:Fallback>
            </mc:AlternateContent>
          </a:graphicData>
        </a:graphic>
      </p:graphicFrame>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2" name="Object 31">
            <a:extLst>
              <a:ext uri="{FF2B5EF4-FFF2-40B4-BE49-F238E27FC236}">
                <a16:creationId xmlns:a16="http://schemas.microsoft.com/office/drawing/2014/main" id="{45905919-824F-4C8D-9A4D-D0966C2ED391}"/>
              </a:ext>
            </a:extLst>
          </p:cNvPr>
          <p:cNvGraphicFramePr>
            <a:graphicFrameLocks noChangeAspect="1"/>
          </p:cNvGraphicFramePr>
          <p:nvPr/>
        </p:nvGraphicFramePr>
        <p:xfrm>
          <a:off x="197191" y="1910345"/>
          <a:ext cx="6208310" cy="584747"/>
        </p:xfrm>
        <a:graphic>
          <a:graphicData uri="http://schemas.openxmlformats.org/presentationml/2006/ole">
            <mc:AlternateContent xmlns:mc="http://schemas.openxmlformats.org/markup-compatibility/2006">
              <mc:Choice xmlns:v="urn:schemas-microsoft-com:vml" Requires="v">
                <p:oleObj name="Equation" r:id="rId4" imgW="4533900" imgH="431800" progId="Equation.DSMT4">
                  <p:embed/>
                </p:oleObj>
              </mc:Choice>
              <mc:Fallback>
                <p:oleObj name="Equation" r:id="rId4" imgW="4533900" imgH="431800" progId="Equation.DSMT4">
                  <p:embed/>
                  <p:pic>
                    <p:nvPicPr>
                      <p:cNvPr id="32" name="Object 31">
                        <a:extLst>
                          <a:ext uri="{FF2B5EF4-FFF2-40B4-BE49-F238E27FC236}">
                            <a16:creationId xmlns:a16="http://schemas.microsoft.com/office/drawing/2014/main" id="{45905919-824F-4C8D-9A4D-D0966C2ED3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91" y="1910345"/>
                        <a:ext cx="6208310" cy="584747"/>
                      </a:xfrm>
                      <a:prstGeom prst="rect">
                        <a:avLst/>
                      </a:prstGeom>
                      <a:solidFill>
                        <a:schemeClr val="accent5">
                          <a:lumMod val="20000"/>
                          <a:lumOff val="80000"/>
                        </a:schemeClr>
                      </a:solidFill>
                    </p:spPr>
                  </p:pic>
                </p:oleObj>
              </mc:Fallback>
            </mc:AlternateContent>
          </a:graphicData>
        </a:graphic>
      </p:graphicFrame>
      <p:sp>
        <p:nvSpPr>
          <p:cNvPr id="35" name="TextBox 34">
            <a:extLst>
              <a:ext uri="{FF2B5EF4-FFF2-40B4-BE49-F238E27FC236}">
                <a16:creationId xmlns:a16="http://schemas.microsoft.com/office/drawing/2014/main" id="{8F4F6185-C6A6-4107-8A5D-C9FCD0E97207}"/>
              </a:ext>
            </a:extLst>
          </p:cNvPr>
          <p:cNvSpPr txBox="1"/>
          <p:nvPr/>
        </p:nvSpPr>
        <p:spPr>
          <a:xfrm>
            <a:off x="2862193" y="2960165"/>
            <a:ext cx="3350071" cy="1815882"/>
          </a:xfrm>
          <a:prstGeom prst="rect">
            <a:avLst/>
          </a:prstGeom>
          <a:noFill/>
        </p:spPr>
        <p:txBody>
          <a:bodyPr wrap="square" rtlCol="0">
            <a:spAutoFit/>
          </a:bodyPr>
          <a:lstStyle/>
          <a:p>
            <a:r>
              <a:rPr lang="en-US" sz="1600"/>
              <a:t>This implies that since photon in an upwardly accelerating elevator must, from perspective of occupant, descend, that a photon will do the same in a stationary elevator in gravitational field.  So basically we have a curved space time.</a:t>
            </a:r>
          </a:p>
        </p:txBody>
      </p:sp>
      <p:graphicFrame>
        <p:nvGraphicFramePr>
          <p:cNvPr id="5" name="Object 4">
            <a:extLst>
              <a:ext uri="{FF2B5EF4-FFF2-40B4-BE49-F238E27FC236}">
                <a16:creationId xmlns:a16="http://schemas.microsoft.com/office/drawing/2014/main" id="{3A50BE00-D111-41AE-9488-4D740B2AAB20}"/>
              </a:ext>
            </a:extLst>
          </p:cNvPr>
          <p:cNvGraphicFramePr>
            <a:graphicFrameLocks noChangeAspect="1"/>
          </p:cNvGraphicFramePr>
          <p:nvPr/>
        </p:nvGraphicFramePr>
        <p:xfrm>
          <a:off x="6329896" y="2569988"/>
          <a:ext cx="2694562" cy="2549128"/>
        </p:xfrm>
        <a:graphic>
          <a:graphicData uri="http://schemas.openxmlformats.org/presentationml/2006/ole">
            <mc:AlternateContent xmlns:mc="http://schemas.openxmlformats.org/markup-compatibility/2006">
              <mc:Choice xmlns:v="urn:schemas-microsoft-com:vml" Requires="v">
                <p:oleObj name="Bitmap Image" r:id="rId6" imgW="2141406" imgH="1980952" progId="Paint.Picture">
                  <p:embed/>
                </p:oleObj>
              </mc:Choice>
              <mc:Fallback>
                <p:oleObj name="Bitmap Image" r:id="rId6" imgW="2141406" imgH="1980952" progId="Paint.Picture">
                  <p:embed/>
                  <p:pic>
                    <p:nvPicPr>
                      <p:cNvPr id="5" name="Object 4">
                        <a:extLst>
                          <a:ext uri="{FF2B5EF4-FFF2-40B4-BE49-F238E27FC236}">
                            <a16:creationId xmlns:a16="http://schemas.microsoft.com/office/drawing/2014/main" id="{3A50BE00-D111-41AE-9488-4D740B2AAB2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 t="-1538" r="10321" b="9999"/>
                      <a:stretch>
                        <a:fillRect/>
                      </a:stretch>
                    </p:blipFill>
                    <p:spPr bwMode="auto">
                      <a:xfrm>
                        <a:off x="6329896" y="2569988"/>
                        <a:ext cx="2694562" cy="2549128"/>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62B1DCEE-7C14-4131-BF14-96C96306D00A}"/>
              </a:ext>
            </a:extLst>
          </p:cNvPr>
          <p:cNvSpPr txBox="1"/>
          <p:nvPr/>
        </p:nvSpPr>
        <p:spPr>
          <a:xfrm>
            <a:off x="9179797" y="2922457"/>
            <a:ext cx="2694562" cy="2800767"/>
          </a:xfrm>
          <a:prstGeom prst="rect">
            <a:avLst/>
          </a:prstGeom>
          <a:noFill/>
        </p:spPr>
        <p:txBody>
          <a:bodyPr wrap="square" rtlCol="0">
            <a:spAutoFit/>
          </a:bodyPr>
          <a:lstStyle/>
          <a:p>
            <a:r>
              <a:rPr lang="en-US" sz="1600"/>
              <a:t>We also have time-dilation.  Clocks run faster deeper in a gravitational well.  This is because a receiver at the bottom of the elevator would pick up signals more quickly than they would be emitted at top whether it were accelerating upward in an elevator, or standing still in a gravity field.</a:t>
            </a:r>
          </a:p>
        </p:txBody>
      </p:sp>
      <p:graphicFrame>
        <p:nvGraphicFramePr>
          <p:cNvPr id="8" name="Object 7">
            <a:extLst>
              <a:ext uri="{FF2B5EF4-FFF2-40B4-BE49-F238E27FC236}">
                <a16:creationId xmlns:a16="http://schemas.microsoft.com/office/drawing/2014/main" id="{4B099BEC-42EB-4D66-B841-53771E2E368F}"/>
              </a:ext>
            </a:extLst>
          </p:cNvPr>
          <p:cNvGraphicFramePr>
            <a:graphicFrameLocks noChangeAspect="1"/>
          </p:cNvGraphicFramePr>
          <p:nvPr/>
        </p:nvGraphicFramePr>
        <p:xfrm>
          <a:off x="191940" y="5852450"/>
          <a:ext cx="8025785" cy="574491"/>
        </p:xfrm>
        <a:graphic>
          <a:graphicData uri="http://schemas.openxmlformats.org/presentationml/2006/ole">
            <mc:AlternateContent xmlns:mc="http://schemas.openxmlformats.org/markup-compatibility/2006">
              <mc:Choice xmlns:v="urn:schemas-microsoft-com:vml" Requires="v">
                <p:oleObj name="Equation" r:id="rId8" imgW="5969000" imgH="431800" progId="Equation.DSMT4">
                  <p:embed/>
                </p:oleObj>
              </mc:Choice>
              <mc:Fallback>
                <p:oleObj name="Equation" r:id="rId8" imgW="5969000" imgH="431800" progId="Equation.DSMT4">
                  <p:embed/>
                  <p:pic>
                    <p:nvPicPr>
                      <p:cNvPr id="8" name="Object 7">
                        <a:extLst>
                          <a:ext uri="{FF2B5EF4-FFF2-40B4-BE49-F238E27FC236}">
                            <a16:creationId xmlns:a16="http://schemas.microsoft.com/office/drawing/2014/main" id="{4B099BEC-42EB-4D66-B841-53771E2E368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1940" y="5852450"/>
                        <a:ext cx="8025785" cy="574491"/>
                      </a:xfrm>
                      <a:prstGeom prst="rect">
                        <a:avLst/>
                      </a:prstGeom>
                      <a:solidFill>
                        <a:schemeClr val="accent5">
                          <a:lumMod val="20000"/>
                          <a:lumOff val="80000"/>
                        </a:schemeClr>
                      </a:solidFill>
                    </p:spPr>
                  </p:pic>
                </p:oleObj>
              </mc:Fallback>
            </mc:AlternateContent>
          </a:graphicData>
        </a:graphic>
      </p:graphicFrame>
      <p:sp>
        <p:nvSpPr>
          <p:cNvPr id="11" name="TextBox 10">
            <a:extLst>
              <a:ext uri="{FF2B5EF4-FFF2-40B4-BE49-F238E27FC236}">
                <a16:creationId xmlns:a16="http://schemas.microsoft.com/office/drawing/2014/main" id="{00CA82F1-FF51-4484-8206-BDAB5AC93035}"/>
              </a:ext>
            </a:extLst>
          </p:cNvPr>
          <p:cNvSpPr txBox="1"/>
          <p:nvPr/>
        </p:nvSpPr>
        <p:spPr>
          <a:xfrm>
            <a:off x="146587" y="1292528"/>
            <a:ext cx="4386650" cy="369332"/>
          </a:xfrm>
          <a:prstGeom prst="rect">
            <a:avLst/>
          </a:prstGeom>
          <a:noFill/>
        </p:spPr>
        <p:txBody>
          <a:bodyPr wrap="none" rtlCol="0">
            <a:spAutoFit/>
          </a:bodyPr>
          <a:lstStyle/>
          <a:p>
            <a:r>
              <a:rPr lang="en-US"/>
              <a:t>There are two main ideas that motivate GR….</a:t>
            </a:r>
          </a:p>
        </p:txBody>
      </p:sp>
    </p:spTree>
    <p:extLst>
      <p:ext uri="{BB962C8B-B14F-4D97-AF65-F5344CB8AC3E}">
        <p14:creationId xmlns:p14="http://schemas.microsoft.com/office/powerpoint/2010/main" val="28917301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45AC8B29-FD0A-4C4E-AA75-5BDFF63B3BCE}"/>
              </a:ext>
            </a:extLst>
          </p:cNvPr>
          <p:cNvSpPr txBox="1"/>
          <p:nvPr/>
        </p:nvSpPr>
        <p:spPr>
          <a:xfrm>
            <a:off x="309859" y="2202719"/>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00CA82F1-FF51-4484-8206-BDAB5AC93035}"/>
              </a:ext>
            </a:extLst>
          </p:cNvPr>
          <p:cNvSpPr txBox="1"/>
          <p:nvPr/>
        </p:nvSpPr>
        <p:spPr>
          <a:xfrm>
            <a:off x="146587" y="1110520"/>
            <a:ext cx="11382394" cy="646331"/>
          </a:xfrm>
          <a:prstGeom prst="rect">
            <a:avLst/>
          </a:prstGeom>
          <a:noFill/>
        </p:spPr>
        <p:txBody>
          <a:bodyPr wrap="square" rtlCol="0">
            <a:spAutoFit/>
          </a:bodyPr>
          <a:lstStyle/>
          <a:p>
            <a:r>
              <a:rPr lang="en-US"/>
              <a:t>Following up with the first idea, we can hypothesize an equation which determines the curvature of space-time.  What we’re solving for is the metric, g</a:t>
            </a:r>
            <a:r>
              <a:rPr lang="en-US" baseline="30000"/>
              <a:t>ab</a:t>
            </a:r>
            <a:r>
              <a:rPr lang="en-US" baseline="-25000"/>
              <a:t>.</a:t>
            </a:r>
            <a:endParaRPr lang="en-US"/>
          </a:p>
        </p:txBody>
      </p:sp>
      <p:graphicFrame>
        <p:nvGraphicFramePr>
          <p:cNvPr id="4" name="Object 3">
            <a:extLst>
              <a:ext uri="{FF2B5EF4-FFF2-40B4-BE49-F238E27FC236}">
                <a16:creationId xmlns:a16="http://schemas.microsoft.com/office/drawing/2014/main" id="{98CCE657-F6A7-495D-89F0-F46B11444D34}"/>
              </a:ext>
            </a:extLst>
          </p:cNvPr>
          <p:cNvGraphicFramePr>
            <a:graphicFrameLocks noChangeAspect="1"/>
          </p:cNvGraphicFramePr>
          <p:nvPr/>
        </p:nvGraphicFramePr>
        <p:xfrm>
          <a:off x="2318450" y="1875813"/>
          <a:ext cx="7870670" cy="555553"/>
        </p:xfrm>
        <a:graphic>
          <a:graphicData uri="http://schemas.openxmlformats.org/presentationml/2006/ole">
            <mc:AlternateContent xmlns:mc="http://schemas.openxmlformats.org/markup-compatibility/2006">
              <mc:Choice xmlns:v="urn:schemas-microsoft-com:vml" Requires="v">
                <p:oleObj name="Equation" r:id="rId2" imgW="6032500" imgH="419100" progId="Equation.DSMT4">
                  <p:embed/>
                </p:oleObj>
              </mc:Choice>
              <mc:Fallback>
                <p:oleObj name="Equation" r:id="rId2" imgW="6032500" imgH="419100" progId="Equation.DSMT4">
                  <p:embed/>
                  <p:pic>
                    <p:nvPicPr>
                      <p:cNvPr id="4" name="Object 3">
                        <a:extLst>
                          <a:ext uri="{FF2B5EF4-FFF2-40B4-BE49-F238E27FC236}">
                            <a16:creationId xmlns:a16="http://schemas.microsoft.com/office/drawing/2014/main" id="{98CCE657-F6A7-495D-89F0-F46B11444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8450" y="1875813"/>
                        <a:ext cx="7870670" cy="555553"/>
                      </a:xfrm>
                      <a:prstGeom prst="rect">
                        <a:avLst/>
                      </a:prstGeom>
                      <a:solidFill>
                        <a:srgbClr val="CCFFCC"/>
                      </a:solidFill>
                    </p:spPr>
                  </p:pic>
                </p:oleObj>
              </mc:Fallback>
            </mc:AlternateContent>
          </a:graphicData>
        </a:graphic>
      </p:graphicFrame>
      <p:graphicFrame>
        <p:nvGraphicFramePr>
          <p:cNvPr id="15" name="Object 14">
            <a:extLst>
              <a:ext uri="{FF2B5EF4-FFF2-40B4-BE49-F238E27FC236}">
                <a16:creationId xmlns:a16="http://schemas.microsoft.com/office/drawing/2014/main" id="{434F655A-949A-413E-85BF-B960582B508E}"/>
              </a:ext>
            </a:extLst>
          </p:cNvPr>
          <p:cNvGraphicFramePr>
            <a:graphicFrameLocks noChangeAspect="1"/>
          </p:cNvGraphicFramePr>
          <p:nvPr/>
        </p:nvGraphicFramePr>
        <p:xfrm>
          <a:off x="309859" y="3138196"/>
          <a:ext cx="5386388" cy="1352550"/>
        </p:xfrm>
        <a:graphic>
          <a:graphicData uri="http://schemas.openxmlformats.org/presentationml/2006/ole">
            <mc:AlternateContent xmlns:mc="http://schemas.openxmlformats.org/markup-compatibility/2006">
              <mc:Choice xmlns:v="urn:schemas-microsoft-com:vml" Requires="v">
                <p:oleObj name="Equation" r:id="rId4" imgW="3720960" imgH="927000" progId="Equation.DSMT4">
                  <p:embed/>
                </p:oleObj>
              </mc:Choice>
              <mc:Fallback>
                <p:oleObj name="Equation" r:id="rId4" imgW="3720960" imgH="927000" progId="Equation.DSMT4">
                  <p:embed/>
                  <p:pic>
                    <p:nvPicPr>
                      <p:cNvPr id="15" name="Object 14">
                        <a:extLst>
                          <a:ext uri="{FF2B5EF4-FFF2-40B4-BE49-F238E27FC236}">
                            <a16:creationId xmlns:a16="http://schemas.microsoft.com/office/drawing/2014/main" id="{434F655A-949A-413E-85BF-B960582B508E}"/>
                          </a:ext>
                        </a:extLst>
                      </p:cNvPr>
                      <p:cNvPicPr>
                        <a:picLocks noChangeAspect="1" noChangeArrowheads="1"/>
                      </p:cNvPicPr>
                      <p:nvPr/>
                    </p:nvPicPr>
                    <p:blipFill>
                      <a:blip r:embed="rId5"/>
                      <a:srcRect/>
                      <a:stretch>
                        <a:fillRect/>
                      </a:stretch>
                    </p:blipFill>
                    <p:spPr bwMode="auto">
                      <a:xfrm>
                        <a:off x="309859" y="3138196"/>
                        <a:ext cx="5386388" cy="1352550"/>
                      </a:xfrm>
                      <a:prstGeom prst="rect">
                        <a:avLst/>
                      </a:prstGeom>
                      <a:noFill/>
                      <a:ln>
                        <a:solidFill>
                          <a:schemeClr val="accent1"/>
                        </a:solidFill>
                      </a:ln>
                    </p:spPr>
                  </p:pic>
                </p:oleObj>
              </mc:Fallback>
            </mc:AlternateContent>
          </a:graphicData>
        </a:graphic>
      </p:graphicFrame>
      <p:graphicFrame>
        <p:nvGraphicFramePr>
          <p:cNvPr id="9" name="Object 8">
            <a:extLst>
              <a:ext uri="{FF2B5EF4-FFF2-40B4-BE49-F238E27FC236}">
                <a16:creationId xmlns:a16="http://schemas.microsoft.com/office/drawing/2014/main" id="{A660EDCD-5182-435B-A2E6-B0D748F5205E}"/>
              </a:ext>
            </a:extLst>
          </p:cNvPr>
          <p:cNvGraphicFramePr>
            <a:graphicFrameLocks noChangeAspect="1"/>
          </p:cNvGraphicFramePr>
          <p:nvPr>
            <p:extLst>
              <p:ext uri="{D42A27DB-BD31-4B8C-83A1-F6EECF244321}">
                <p14:modId xmlns:p14="http://schemas.microsoft.com/office/powerpoint/2010/main" val="1128785849"/>
              </p:ext>
            </p:extLst>
          </p:nvPr>
        </p:nvGraphicFramePr>
        <p:xfrm>
          <a:off x="5462588" y="4948238"/>
          <a:ext cx="6237287" cy="1254125"/>
        </p:xfrm>
        <a:graphic>
          <a:graphicData uri="http://schemas.openxmlformats.org/presentationml/2006/ole">
            <mc:AlternateContent xmlns:mc="http://schemas.openxmlformats.org/markup-compatibility/2006">
              <mc:Choice xmlns:v="urn:schemas-microsoft-com:vml" Requires="v">
                <p:oleObj name="Equation" r:id="rId6" imgW="4457520" imgH="888840" progId="Equation.DSMT4">
                  <p:embed/>
                </p:oleObj>
              </mc:Choice>
              <mc:Fallback>
                <p:oleObj name="Equation" r:id="rId6" imgW="4457520" imgH="888840" progId="Equation.DSMT4">
                  <p:embed/>
                  <p:pic>
                    <p:nvPicPr>
                      <p:cNvPr id="9" name="Object 8">
                        <a:extLst>
                          <a:ext uri="{FF2B5EF4-FFF2-40B4-BE49-F238E27FC236}">
                            <a16:creationId xmlns:a16="http://schemas.microsoft.com/office/drawing/2014/main" id="{A660EDCD-5182-435B-A2E6-B0D748F5205E}"/>
                          </a:ext>
                        </a:extLst>
                      </p:cNvPr>
                      <p:cNvPicPr>
                        <a:picLocks noChangeAspect="1" noChangeArrowheads="1"/>
                      </p:cNvPicPr>
                      <p:nvPr/>
                    </p:nvPicPr>
                    <p:blipFill>
                      <a:blip r:embed="rId7"/>
                      <a:srcRect/>
                      <a:stretch>
                        <a:fillRect/>
                      </a:stretch>
                    </p:blipFill>
                    <p:spPr bwMode="auto">
                      <a:xfrm>
                        <a:off x="5462588" y="4948238"/>
                        <a:ext cx="6237287" cy="1254125"/>
                      </a:xfrm>
                      <a:prstGeom prst="rect">
                        <a:avLst/>
                      </a:prstGeom>
                      <a:noFill/>
                      <a:ln>
                        <a:solidFill>
                          <a:srgbClr val="0070C0"/>
                        </a:solidFill>
                      </a:ln>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9DA19145-CA82-44CA-AB70-D77E3461EF49}"/>
                  </a:ext>
                </a:extLst>
              </p14:cNvPr>
              <p14:cNvContentPartPr/>
              <p14:nvPr/>
            </p14:nvContentPartPr>
            <p14:xfrm>
              <a:off x="2600273" y="2573132"/>
              <a:ext cx="633240" cy="382320"/>
            </p14:xfrm>
          </p:contentPart>
        </mc:Choice>
        <mc:Fallback xmlns="">
          <p:pic>
            <p:nvPicPr>
              <p:cNvPr id="10" name="Ink 9">
                <a:extLst>
                  <a:ext uri="{FF2B5EF4-FFF2-40B4-BE49-F238E27FC236}">
                    <a16:creationId xmlns:a16="http://schemas.microsoft.com/office/drawing/2014/main" id="{9DA19145-CA82-44CA-AB70-D77E3461EF49}"/>
                  </a:ext>
                </a:extLst>
              </p:cNvPr>
              <p:cNvPicPr/>
              <p:nvPr/>
            </p:nvPicPr>
            <p:blipFill>
              <a:blip r:embed="rId10"/>
              <a:stretch>
                <a:fillRect/>
              </a:stretch>
            </p:blipFill>
            <p:spPr>
              <a:xfrm>
                <a:off x="2591633" y="2564132"/>
                <a:ext cx="650880" cy="399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6170B32B-6739-4C12-B0A8-6212AD3FCB34}"/>
                  </a:ext>
                </a:extLst>
              </p14:cNvPr>
              <p14:cNvContentPartPr/>
              <p14:nvPr/>
            </p14:nvContentPartPr>
            <p14:xfrm>
              <a:off x="4439513" y="2563772"/>
              <a:ext cx="2866260" cy="1902003"/>
            </p14:xfrm>
          </p:contentPart>
        </mc:Choice>
        <mc:Fallback xmlns="">
          <p:pic>
            <p:nvPicPr>
              <p:cNvPr id="12" name="Ink 11">
                <a:extLst>
                  <a:ext uri="{FF2B5EF4-FFF2-40B4-BE49-F238E27FC236}">
                    <a16:creationId xmlns:a16="http://schemas.microsoft.com/office/drawing/2014/main" id="{6170B32B-6739-4C12-B0A8-6212AD3FCB34}"/>
                  </a:ext>
                </a:extLst>
              </p:cNvPr>
              <p:cNvPicPr/>
              <p:nvPr/>
            </p:nvPicPr>
            <p:blipFill>
              <a:blip r:embed="rId12"/>
              <a:stretch>
                <a:fillRect/>
              </a:stretch>
            </p:blipFill>
            <p:spPr>
              <a:xfrm>
                <a:off x="4430873" y="2554771"/>
                <a:ext cx="2883900" cy="1919644"/>
              </a:xfrm>
              <a:prstGeom prst="rect">
                <a:avLst/>
              </a:prstGeom>
            </p:spPr>
          </p:pic>
        </mc:Fallback>
      </mc:AlternateContent>
      <p:sp>
        <p:nvSpPr>
          <p:cNvPr id="14" name="TextBox 13">
            <a:extLst>
              <a:ext uri="{FF2B5EF4-FFF2-40B4-BE49-F238E27FC236}">
                <a16:creationId xmlns:a16="http://schemas.microsoft.com/office/drawing/2014/main" id="{5ACEB80E-D7C1-4B3E-9A18-DC88CD3B10C1}"/>
              </a:ext>
            </a:extLst>
          </p:cNvPr>
          <p:cNvSpPr txBox="1"/>
          <p:nvPr/>
        </p:nvSpPr>
        <p:spPr>
          <a:xfrm>
            <a:off x="7574091" y="3514773"/>
            <a:ext cx="4308050" cy="1077218"/>
          </a:xfrm>
          <a:prstGeom prst="rect">
            <a:avLst/>
          </a:prstGeom>
          <a:noFill/>
        </p:spPr>
        <p:txBody>
          <a:bodyPr wrap="square" rtlCol="0">
            <a:spAutoFit/>
          </a:bodyPr>
          <a:lstStyle/>
          <a:p>
            <a:r>
              <a:rPr lang="en-US" sz="1600"/>
              <a:t>The RHS of the equation contain the energy inputs which determine the curvature of space-time.  It comes in the form of the stress-energy tensor.  A few such are given below:</a:t>
            </a:r>
          </a:p>
        </p:txBody>
      </p:sp>
    </p:spTree>
    <p:extLst>
      <p:ext uri="{BB962C8B-B14F-4D97-AF65-F5344CB8AC3E}">
        <p14:creationId xmlns:p14="http://schemas.microsoft.com/office/powerpoint/2010/main" val="28341991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4533237" y="224751"/>
            <a:ext cx="3441097" cy="584775"/>
          </a:xfrm>
          <a:prstGeom prst="rect">
            <a:avLst/>
          </a:prstGeom>
          <a:noFill/>
        </p:spPr>
        <p:txBody>
          <a:bodyPr wrap="square" rtlCol="0">
            <a:spAutoFit/>
          </a:bodyPr>
          <a:lstStyle/>
          <a:p>
            <a:r>
              <a:rPr lang="en-US" sz="3200" b="1" u="sng"/>
              <a:t>GR: Geometry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00CA82F1-FF51-4484-8206-BDAB5AC93035}"/>
              </a:ext>
            </a:extLst>
          </p:cNvPr>
          <p:cNvSpPr txBox="1"/>
          <p:nvPr/>
        </p:nvSpPr>
        <p:spPr>
          <a:xfrm>
            <a:off x="142856" y="976019"/>
            <a:ext cx="11763394" cy="584775"/>
          </a:xfrm>
          <a:prstGeom prst="rect">
            <a:avLst/>
          </a:prstGeom>
          <a:noFill/>
        </p:spPr>
        <p:txBody>
          <a:bodyPr wrap="square" rtlCol="0">
            <a:spAutoFit/>
          </a:bodyPr>
          <a:lstStyle/>
          <a:p>
            <a:r>
              <a:rPr lang="en-US" sz="1600"/>
              <a:t>Once the metric is solved for, we need to a way to use it to calculate the time and space between events. So consider a metric, x</a:t>
            </a:r>
            <a:r>
              <a:rPr lang="en-US" sz="1600" baseline="30000"/>
              <a:t>(0)</a:t>
            </a:r>
            <a:r>
              <a:rPr lang="en-US" sz="1600"/>
              <a:t> is called book-keeping time, and x</a:t>
            </a:r>
            <a:r>
              <a:rPr lang="en-US" sz="1600" baseline="30000"/>
              <a:t>(j)</a:t>
            </a:r>
            <a:r>
              <a:rPr lang="en-US" sz="1600"/>
              <a:t> are called book-keeping spatial coordinates.</a:t>
            </a:r>
          </a:p>
        </p:txBody>
      </p:sp>
      <p:graphicFrame>
        <p:nvGraphicFramePr>
          <p:cNvPr id="18" name="Object 17">
            <a:extLst>
              <a:ext uri="{FF2B5EF4-FFF2-40B4-BE49-F238E27FC236}">
                <a16:creationId xmlns:a16="http://schemas.microsoft.com/office/drawing/2014/main" id="{148AD0C3-5400-4E5B-BEEE-311907BA6131}"/>
              </a:ext>
            </a:extLst>
          </p:cNvPr>
          <p:cNvGraphicFramePr>
            <a:graphicFrameLocks noChangeAspect="1"/>
          </p:cNvGraphicFramePr>
          <p:nvPr/>
        </p:nvGraphicFramePr>
        <p:xfrm>
          <a:off x="7677150" y="1399759"/>
          <a:ext cx="4040340" cy="2295783"/>
        </p:xfrm>
        <a:graphic>
          <a:graphicData uri="http://schemas.openxmlformats.org/presentationml/2006/ole">
            <mc:AlternateContent xmlns:mc="http://schemas.openxmlformats.org/markup-compatibility/2006">
              <mc:Choice xmlns:v="urn:schemas-microsoft-com:vml" Requires="v">
                <p:oleObj name="Bitmap Image" r:id="rId2" imgW="6576630" imgH="3741744" progId="Paint.Picture">
                  <p:embed/>
                </p:oleObj>
              </mc:Choice>
              <mc:Fallback>
                <p:oleObj name="Bitmap Image" r:id="rId2" imgW="6576630" imgH="3741744" progId="Paint.Picture">
                  <p:embed/>
                  <p:pic>
                    <p:nvPicPr>
                      <p:cNvPr id="18" name="Object 17">
                        <a:extLst>
                          <a:ext uri="{FF2B5EF4-FFF2-40B4-BE49-F238E27FC236}">
                            <a16:creationId xmlns:a16="http://schemas.microsoft.com/office/drawing/2014/main" id="{148AD0C3-5400-4E5B-BEEE-311907BA6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7150" y="1399759"/>
                        <a:ext cx="4040340" cy="2295783"/>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C52EB3EF-1593-49A8-8595-678ED056098C}"/>
              </a:ext>
            </a:extLst>
          </p:cNvPr>
          <p:cNvGraphicFramePr>
            <a:graphicFrameLocks noChangeAspect="1"/>
          </p:cNvGraphicFramePr>
          <p:nvPr/>
        </p:nvGraphicFramePr>
        <p:xfrm>
          <a:off x="220221" y="3892967"/>
          <a:ext cx="2313700" cy="680371"/>
        </p:xfrm>
        <a:graphic>
          <a:graphicData uri="http://schemas.openxmlformats.org/presentationml/2006/ole">
            <mc:AlternateContent xmlns:mc="http://schemas.openxmlformats.org/markup-compatibility/2006">
              <mc:Choice xmlns:v="urn:schemas-microsoft-com:vml" Requires="v">
                <p:oleObj name="Equation" r:id="rId4" imgW="1651000" imgH="482600" progId="Equation.DSMT4">
                  <p:embed/>
                </p:oleObj>
              </mc:Choice>
              <mc:Fallback>
                <p:oleObj name="Equation" r:id="rId4" imgW="1651000" imgH="482600" progId="Equation.DSMT4">
                  <p:embed/>
                  <p:pic>
                    <p:nvPicPr>
                      <p:cNvPr id="22" name="Object 21">
                        <a:extLst>
                          <a:ext uri="{FF2B5EF4-FFF2-40B4-BE49-F238E27FC236}">
                            <a16:creationId xmlns:a16="http://schemas.microsoft.com/office/drawing/2014/main" id="{C52EB3EF-1593-49A8-8595-678ED05609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221" y="3892967"/>
                        <a:ext cx="2313700" cy="680371"/>
                      </a:xfrm>
                      <a:prstGeom prst="rect">
                        <a:avLst/>
                      </a:prstGeom>
                      <a:solidFill>
                        <a:srgbClr val="CCFFCC"/>
                      </a:solidFill>
                    </p:spPr>
                  </p:pic>
                </p:oleObj>
              </mc:Fallback>
            </mc:AlternateContent>
          </a:graphicData>
        </a:graphic>
      </p:graphicFrame>
      <p:sp>
        <p:nvSpPr>
          <p:cNvPr id="23" name="TextBox 22">
            <a:extLst>
              <a:ext uri="{FF2B5EF4-FFF2-40B4-BE49-F238E27FC236}">
                <a16:creationId xmlns:a16="http://schemas.microsoft.com/office/drawing/2014/main" id="{790FF22A-50EE-428C-B29D-B41E90692D50}"/>
              </a:ext>
            </a:extLst>
          </p:cNvPr>
          <p:cNvSpPr txBox="1"/>
          <p:nvPr/>
        </p:nvSpPr>
        <p:spPr>
          <a:xfrm>
            <a:off x="142856" y="2598927"/>
            <a:ext cx="7086619" cy="1077218"/>
          </a:xfrm>
          <a:prstGeom prst="rect">
            <a:avLst/>
          </a:prstGeom>
          <a:noFill/>
        </p:spPr>
        <p:txBody>
          <a:bodyPr wrap="square" rtlCol="0">
            <a:spAutoFit/>
          </a:bodyPr>
          <a:lstStyle/>
          <a:p>
            <a:r>
              <a:rPr lang="en-US" sz="1600"/>
              <a:t>We can calculate the infinitesimal distance between two points as dl = cdt/2, where dt is the time it takes a light ray to go from A to B and back.  dt is just the proper time.  By calculating forming ds</a:t>
            </a:r>
            <a:r>
              <a:rPr lang="en-US" sz="1600" baseline="30000"/>
              <a:t>2</a:t>
            </a:r>
            <a:r>
              <a:rPr lang="en-US" sz="1600"/>
              <a:t> = 0 (‘cause light ray) in both the proper Minkowski frame and the book-keeping frame, we can relate two expressions to get:</a:t>
            </a:r>
            <a:endParaRPr lang="en-US"/>
          </a:p>
        </p:txBody>
      </p:sp>
      <p:graphicFrame>
        <p:nvGraphicFramePr>
          <p:cNvPr id="26" name="Object 25">
            <a:extLst>
              <a:ext uri="{FF2B5EF4-FFF2-40B4-BE49-F238E27FC236}">
                <a16:creationId xmlns:a16="http://schemas.microsoft.com/office/drawing/2014/main" id="{D6479F5E-A50A-47F1-84C6-7CC0107B307E}"/>
              </a:ext>
            </a:extLst>
          </p:cNvPr>
          <p:cNvGraphicFramePr>
            <a:graphicFrameLocks noChangeAspect="1"/>
          </p:cNvGraphicFramePr>
          <p:nvPr/>
        </p:nvGraphicFramePr>
        <p:xfrm>
          <a:off x="220221" y="1718496"/>
          <a:ext cx="4232515" cy="722729"/>
        </p:xfrm>
        <a:graphic>
          <a:graphicData uri="http://schemas.openxmlformats.org/presentationml/2006/ole">
            <mc:AlternateContent xmlns:mc="http://schemas.openxmlformats.org/markup-compatibility/2006">
              <mc:Choice xmlns:v="urn:schemas-microsoft-com:vml" Requires="v">
                <p:oleObj name="Equation" r:id="rId6" imgW="3098800" imgH="533400" progId="Equation.DSMT4">
                  <p:embed/>
                </p:oleObj>
              </mc:Choice>
              <mc:Fallback>
                <p:oleObj name="Equation" r:id="rId6" imgW="3098800" imgH="533400" progId="Equation.DSMT4">
                  <p:embed/>
                  <p:pic>
                    <p:nvPicPr>
                      <p:cNvPr id="26" name="Object 25">
                        <a:extLst>
                          <a:ext uri="{FF2B5EF4-FFF2-40B4-BE49-F238E27FC236}">
                            <a16:creationId xmlns:a16="http://schemas.microsoft.com/office/drawing/2014/main" id="{D6479F5E-A50A-47F1-84C6-7CC0107B307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221" y="1718496"/>
                        <a:ext cx="4232515" cy="722729"/>
                      </a:xfrm>
                      <a:prstGeom prst="rect">
                        <a:avLst/>
                      </a:prstGeom>
                      <a:noFill/>
                    </p:spPr>
                  </p:pic>
                </p:oleObj>
              </mc:Fallback>
            </mc:AlternateContent>
          </a:graphicData>
        </a:graphic>
      </p:graphicFrame>
      <p:graphicFrame>
        <p:nvGraphicFramePr>
          <p:cNvPr id="29" name="Object 28">
            <a:extLst>
              <a:ext uri="{FF2B5EF4-FFF2-40B4-BE49-F238E27FC236}">
                <a16:creationId xmlns:a16="http://schemas.microsoft.com/office/drawing/2014/main" id="{BB6009D5-1A55-4669-884E-838F236BEC8A}"/>
              </a:ext>
            </a:extLst>
          </p:cNvPr>
          <p:cNvGraphicFramePr>
            <a:graphicFrameLocks noChangeAspect="1"/>
          </p:cNvGraphicFramePr>
          <p:nvPr/>
        </p:nvGraphicFramePr>
        <p:xfrm>
          <a:off x="234126" y="5312836"/>
          <a:ext cx="2342563" cy="605800"/>
        </p:xfrm>
        <a:graphic>
          <a:graphicData uri="http://schemas.openxmlformats.org/presentationml/2006/ole">
            <mc:AlternateContent xmlns:mc="http://schemas.openxmlformats.org/markup-compatibility/2006">
              <mc:Choice xmlns:v="urn:schemas-microsoft-com:vml" Requires="v">
                <p:oleObj name="Equation" r:id="rId8" imgW="1752600" imgH="457200" progId="Equation.DSMT4">
                  <p:embed/>
                </p:oleObj>
              </mc:Choice>
              <mc:Fallback>
                <p:oleObj name="Equation" r:id="rId8" imgW="1752600" imgH="457200" progId="Equation.DSMT4">
                  <p:embed/>
                  <p:pic>
                    <p:nvPicPr>
                      <p:cNvPr id="29" name="Object 28">
                        <a:extLst>
                          <a:ext uri="{FF2B5EF4-FFF2-40B4-BE49-F238E27FC236}">
                            <a16:creationId xmlns:a16="http://schemas.microsoft.com/office/drawing/2014/main" id="{BB6009D5-1A55-4669-884E-838F236BEC8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4126" y="5312836"/>
                        <a:ext cx="2342563" cy="605800"/>
                      </a:xfrm>
                      <a:prstGeom prst="rect">
                        <a:avLst/>
                      </a:prstGeom>
                      <a:solidFill>
                        <a:srgbClr val="CCFFCC"/>
                      </a:solidFill>
                    </p:spPr>
                  </p:pic>
                </p:oleObj>
              </mc:Fallback>
            </mc:AlternateContent>
          </a:graphicData>
        </a:graphic>
      </p:graphicFrame>
      <p:sp>
        <p:nvSpPr>
          <p:cNvPr id="33" name="TextBox 32">
            <a:extLst>
              <a:ext uri="{FF2B5EF4-FFF2-40B4-BE49-F238E27FC236}">
                <a16:creationId xmlns:a16="http://schemas.microsoft.com/office/drawing/2014/main" id="{5AB52B69-0817-4CC8-9DCC-6C0F3646665D}"/>
              </a:ext>
            </a:extLst>
          </p:cNvPr>
          <p:cNvSpPr txBox="1"/>
          <p:nvPr/>
        </p:nvSpPr>
        <p:spPr>
          <a:xfrm>
            <a:off x="134358" y="4677334"/>
            <a:ext cx="3848120" cy="584775"/>
          </a:xfrm>
          <a:prstGeom prst="rect">
            <a:avLst/>
          </a:prstGeom>
          <a:noFill/>
        </p:spPr>
        <p:txBody>
          <a:bodyPr wrap="square" rtlCol="0">
            <a:spAutoFit/>
          </a:bodyPr>
          <a:lstStyle/>
          <a:p>
            <a:r>
              <a:rPr lang="en-US" sz="1600"/>
              <a:t>Then form ds</a:t>
            </a:r>
            <a:r>
              <a:rPr lang="en-US" sz="1600" baseline="30000"/>
              <a:t>2</a:t>
            </a:r>
            <a:r>
              <a:rPr lang="en-US" sz="1600"/>
              <a:t> – dl</a:t>
            </a:r>
            <a:r>
              <a:rPr lang="en-US" sz="1600" baseline="30000"/>
              <a:t>2</a:t>
            </a:r>
            <a:r>
              <a:rPr lang="en-US" sz="1600"/>
              <a:t> and this is basically the elapsed time between the two points.</a:t>
            </a:r>
            <a:endParaRPr lang="en-US"/>
          </a:p>
        </p:txBody>
      </p:sp>
      <mc:AlternateContent xmlns:mc="http://schemas.openxmlformats.org/markup-compatibility/2006" xmlns:p14="http://schemas.microsoft.com/office/powerpoint/2010/main">
        <mc:Choice Requires="p14">
          <p:contentPart p14:bwMode="auto" r:id="rId10">
            <p14:nvContentPartPr>
              <p14:cNvPr id="30" name="Ink 29">
                <a:extLst>
                  <a:ext uri="{FF2B5EF4-FFF2-40B4-BE49-F238E27FC236}">
                    <a16:creationId xmlns:a16="http://schemas.microsoft.com/office/drawing/2014/main" id="{55268DB4-2DEB-4B71-AF74-07665840D900}"/>
                  </a:ext>
                </a:extLst>
              </p14:cNvPr>
              <p14:cNvContentPartPr/>
              <p14:nvPr/>
            </p14:nvContentPartPr>
            <p14:xfrm>
              <a:off x="3909565" y="4172936"/>
              <a:ext cx="253440" cy="1498320"/>
            </p14:xfrm>
          </p:contentPart>
        </mc:Choice>
        <mc:Fallback xmlns="">
          <p:pic>
            <p:nvPicPr>
              <p:cNvPr id="30" name="Ink 29">
                <a:extLst>
                  <a:ext uri="{FF2B5EF4-FFF2-40B4-BE49-F238E27FC236}">
                    <a16:creationId xmlns:a16="http://schemas.microsoft.com/office/drawing/2014/main" id="{55268DB4-2DEB-4B71-AF74-07665840D900}"/>
                  </a:ext>
                </a:extLst>
              </p:cNvPr>
              <p:cNvPicPr/>
              <p:nvPr/>
            </p:nvPicPr>
            <p:blipFill>
              <a:blip r:embed="rId12"/>
              <a:stretch>
                <a:fillRect/>
              </a:stretch>
            </p:blipFill>
            <p:spPr>
              <a:xfrm>
                <a:off x="3900925" y="4164296"/>
                <a:ext cx="271080" cy="1515960"/>
              </a:xfrm>
              <a:prstGeom prst="rect">
                <a:avLst/>
              </a:prstGeom>
            </p:spPr>
          </p:pic>
        </mc:Fallback>
      </mc:AlternateContent>
      <p:graphicFrame>
        <p:nvGraphicFramePr>
          <p:cNvPr id="36" name="Object 35">
            <a:extLst>
              <a:ext uri="{FF2B5EF4-FFF2-40B4-BE49-F238E27FC236}">
                <a16:creationId xmlns:a16="http://schemas.microsoft.com/office/drawing/2014/main" id="{5E015A45-E85D-40F2-975F-34F89ED7F19D}"/>
              </a:ext>
            </a:extLst>
          </p:cNvPr>
          <p:cNvGraphicFramePr>
            <a:graphicFrameLocks noChangeAspect="1"/>
          </p:cNvGraphicFramePr>
          <p:nvPr/>
        </p:nvGraphicFramePr>
        <p:xfrm>
          <a:off x="4678818" y="4937994"/>
          <a:ext cx="1769574" cy="326222"/>
        </p:xfrm>
        <a:graphic>
          <a:graphicData uri="http://schemas.openxmlformats.org/presentationml/2006/ole">
            <mc:AlternateContent xmlns:mc="http://schemas.openxmlformats.org/markup-compatibility/2006">
              <mc:Choice xmlns:v="urn:schemas-microsoft-com:vml" Requires="v">
                <p:oleObj name="Equation" r:id="rId13" imgW="1167893" imgH="215806" progId="Equation.DSMT4">
                  <p:embed/>
                </p:oleObj>
              </mc:Choice>
              <mc:Fallback>
                <p:oleObj name="Equation" r:id="rId13" imgW="1167893" imgH="215806" progId="Equation.DSMT4">
                  <p:embed/>
                  <p:pic>
                    <p:nvPicPr>
                      <p:cNvPr id="36" name="Object 35">
                        <a:extLst>
                          <a:ext uri="{FF2B5EF4-FFF2-40B4-BE49-F238E27FC236}">
                            <a16:creationId xmlns:a16="http://schemas.microsoft.com/office/drawing/2014/main" id="{5E015A45-E85D-40F2-975F-34F89ED7F19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78818" y="4937994"/>
                        <a:ext cx="1769574" cy="326222"/>
                      </a:xfrm>
                      <a:prstGeom prst="rect">
                        <a:avLst/>
                      </a:prstGeom>
                      <a:solidFill>
                        <a:srgbClr val="CCFFCC"/>
                      </a:solidFill>
                    </p:spPr>
                  </p:pic>
                </p:oleObj>
              </mc:Fallback>
            </mc:AlternateContent>
          </a:graphicData>
        </a:graphic>
      </p:graphicFrame>
      <p:sp>
        <p:nvSpPr>
          <p:cNvPr id="37" name="Rectangle 36">
            <a:extLst>
              <a:ext uri="{FF2B5EF4-FFF2-40B4-BE49-F238E27FC236}">
                <a16:creationId xmlns:a16="http://schemas.microsoft.com/office/drawing/2014/main" id="{210D18ED-ABBD-401E-AE97-A65CD5CC268A}"/>
              </a:ext>
            </a:extLst>
          </p:cNvPr>
          <p:cNvSpPr/>
          <p:nvPr/>
        </p:nvSpPr>
        <p:spPr>
          <a:xfrm>
            <a:off x="4601612" y="3975662"/>
            <a:ext cx="7447532" cy="830997"/>
          </a:xfrm>
          <a:prstGeom prst="rect">
            <a:avLst/>
          </a:prstGeom>
        </p:spPr>
        <p:txBody>
          <a:bodyPr wrap="square">
            <a:spAutoFit/>
          </a:bodyPr>
          <a:lstStyle/>
          <a:p>
            <a:r>
              <a:rPr lang="en-US" sz="1600"/>
              <a:t>And we may express the metric in terms of these.  We can locally diagonalize the dl</a:t>
            </a:r>
            <a:r>
              <a:rPr lang="en-US" sz="1600" baseline="30000"/>
              <a:t>2</a:t>
            </a:r>
            <a:r>
              <a:rPr lang="en-US" sz="1600"/>
              <a:t> matrix to write our metric in terms of so called ‘physical coordinates’. Generally can only do so infinitesimally.  There aren’t always global coordinates which are also physical.</a:t>
            </a:r>
          </a:p>
        </p:txBody>
      </p:sp>
      <p:graphicFrame>
        <p:nvGraphicFramePr>
          <p:cNvPr id="39" name="Object 38">
            <a:extLst>
              <a:ext uri="{FF2B5EF4-FFF2-40B4-BE49-F238E27FC236}">
                <a16:creationId xmlns:a16="http://schemas.microsoft.com/office/drawing/2014/main" id="{049A904D-A193-4C43-9759-F1692F9D9AA9}"/>
              </a:ext>
            </a:extLst>
          </p:cNvPr>
          <p:cNvGraphicFramePr>
            <a:graphicFrameLocks noChangeAspect="1"/>
          </p:cNvGraphicFramePr>
          <p:nvPr/>
        </p:nvGraphicFramePr>
        <p:xfrm>
          <a:off x="7974334" y="4946496"/>
          <a:ext cx="1531616" cy="374294"/>
        </p:xfrm>
        <a:graphic>
          <a:graphicData uri="http://schemas.openxmlformats.org/presentationml/2006/ole">
            <mc:AlternateContent xmlns:mc="http://schemas.openxmlformats.org/markup-compatibility/2006">
              <mc:Choice xmlns:v="urn:schemas-microsoft-com:vml" Requires="v">
                <p:oleObj name="Equation" r:id="rId15" imgW="1028254" imgH="253890" progId="Equation.DSMT4">
                  <p:embed/>
                </p:oleObj>
              </mc:Choice>
              <mc:Fallback>
                <p:oleObj name="Equation" r:id="rId15" imgW="1028254" imgH="253890" progId="Equation.DSMT4">
                  <p:embed/>
                  <p:pic>
                    <p:nvPicPr>
                      <p:cNvPr id="39" name="Object 38">
                        <a:extLst>
                          <a:ext uri="{FF2B5EF4-FFF2-40B4-BE49-F238E27FC236}">
                            <a16:creationId xmlns:a16="http://schemas.microsoft.com/office/drawing/2014/main" id="{049A904D-A193-4C43-9759-F1692F9D9AA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74334" y="4946496"/>
                        <a:ext cx="1531616" cy="374294"/>
                      </a:xfrm>
                      <a:prstGeom prst="rect">
                        <a:avLst/>
                      </a:prstGeom>
                      <a:solidFill>
                        <a:srgbClr val="CCFFCC"/>
                      </a:solidFill>
                    </p:spPr>
                  </p:pic>
                </p:oleObj>
              </mc:Fallback>
            </mc:AlternateContent>
          </a:graphicData>
        </a:graphic>
      </p:graphicFrame>
      <p:cxnSp>
        <p:nvCxnSpPr>
          <p:cNvPr id="41" name="Straight Arrow Connector 40">
            <a:extLst>
              <a:ext uri="{FF2B5EF4-FFF2-40B4-BE49-F238E27FC236}">
                <a16:creationId xmlns:a16="http://schemas.microsoft.com/office/drawing/2014/main" id="{54123AF1-2504-4CC6-8671-6EBC3866655D}"/>
              </a:ext>
            </a:extLst>
          </p:cNvPr>
          <p:cNvCxnSpPr/>
          <p:nvPr/>
        </p:nvCxnSpPr>
        <p:spPr>
          <a:xfrm>
            <a:off x="6610350" y="5095875"/>
            <a:ext cx="106680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2" name="Rectangle 41">
            <a:extLst>
              <a:ext uri="{FF2B5EF4-FFF2-40B4-BE49-F238E27FC236}">
                <a16:creationId xmlns:a16="http://schemas.microsoft.com/office/drawing/2014/main" id="{CC25ADEE-C53A-4207-80D8-E8316797EDE6}"/>
              </a:ext>
            </a:extLst>
          </p:cNvPr>
          <p:cNvSpPr/>
          <p:nvPr/>
        </p:nvSpPr>
        <p:spPr>
          <a:xfrm>
            <a:off x="4601612" y="5408097"/>
            <a:ext cx="7447532" cy="584775"/>
          </a:xfrm>
          <a:prstGeom prst="rect">
            <a:avLst/>
          </a:prstGeom>
        </p:spPr>
        <p:txBody>
          <a:bodyPr wrap="square">
            <a:spAutoFit/>
          </a:bodyPr>
          <a:lstStyle/>
          <a:p>
            <a:r>
              <a:rPr lang="en-US" sz="1600"/>
              <a:t>Distance between two events depends on path x</a:t>
            </a:r>
            <a:r>
              <a:rPr lang="el-GR" sz="1600" baseline="30000"/>
              <a:t>α</a:t>
            </a:r>
            <a:r>
              <a:rPr lang="en-US" sz="1600"/>
              <a:t>(s) taken.  Perceived time between two events also depends on path taken, and can be stationary one if just observer.</a:t>
            </a:r>
          </a:p>
        </p:txBody>
      </p:sp>
      <p:graphicFrame>
        <p:nvGraphicFramePr>
          <p:cNvPr id="44" name="Object 43">
            <a:extLst>
              <a:ext uri="{FF2B5EF4-FFF2-40B4-BE49-F238E27FC236}">
                <a16:creationId xmlns:a16="http://schemas.microsoft.com/office/drawing/2014/main" id="{F607ABCD-C641-4FBE-8EA4-8036C51E8B24}"/>
              </a:ext>
            </a:extLst>
          </p:cNvPr>
          <p:cNvGraphicFramePr>
            <a:graphicFrameLocks noChangeAspect="1"/>
          </p:cNvGraphicFramePr>
          <p:nvPr/>
        </p:nvGraphicFramePr>
        <p:xfrm>
          <a:off x="2925321" y="6105591"/>
          <a:ext cx="4118466" cy="687094"/>
        </p:xfrm>
        <a:graphic>
          <a:graphicData uri="http://schemas.openxmlformats.org/presentationml/2006/ole">
            <mc:AlternateContent xmlns:mc="http://schemas.openxmlformats.org/markup-compatibility/2006">
              <mc:Choice xmlns:v="urn:schemas-microsoft-com:vml" Requires="v">
                <p:oleObj name="Equation" r:id="rId17" imgW="3187440" imgH="533160" progId="Equation.DSMT4">
                  <p:embed/>
                </p:oleObj>
              </mc:Choice>
              <mc:Fallback>
                <p:oleObj name="Equation" r:id="rId17" imgW="3187440" imgH="533160" progId="Equation.DSMT4">
                  <p:embed/>
                  <p:pic>
                    <p:nvPicPr>
                      <p:cNvPr id="44" name="Object 43">
                        <a:extLst>
                          <a:ext uri="{FF2B5EF4-FFF2-40B4-BE49-F238E27FC236}">
                            <a16:creationId xmlns:a16="http://schemas.microsoft.com/office/drawing/2014/main" id="{F607ABCD-C641-4FBE-8EA4-8036C51E8B24}"/>
                          </a:ext>
                        </a:extLst>
                      </p:cNvPr>
                      <p:cNvPicPr>
                        <a:picLocks noChangeAspect="1" noChangeArrowheads="1"/>
                      </p:cNvPicPr>
                      <p:nvPr/>
                    </p:nvPicPr>
                    <p:blipFill>
                      <a:blip r:embed="rId18"/>
                      <a:srcRect/>
                      <a:stretch>
                        <a:fillRect/>
                      </a:stretch>
                    </p:blipFill>
                    <p:spPr bwMode="auto">
                      <a:xfrm>
                        <a:off x="2925321" y="6105591"/>
                        <a:ext cx="4118466" cy="687094"/>
                      </a:xfrm>
                      <a:prstGeom prst="rect">
                        <a:avLst/>
                      </a:prstGeom>
                      <a:noFill/>
                    </p:spPr>
                  </p:pic>
                </p:oleObj>
              </mc:Fallback>
            </mc:AlternateContent>
          </a:graphicData>
        </a:graphic>
      </p:graphicFrame>
      <p:graphicFrame>
        <p:nvGraphicFramePr>
          <p:cNvPr id="46" name="Object 45">
            <a:extLst>
              <a:ext uri="{FF2B5EF4-FFF2-40B4-BE49-F238E27FC236}">
                <a16:creationId xmlns:a16="http://schemas.microsoft.com/office/drawing/2014/main" id="{3A07380A-1AFC-40CE-99CE-22A7BD697269}"/>
              </a:ext>
            </a:extLst>
          </p:cNvPr>
          <p:cNvGraphicFramePr>
            <a:graphicFrameLocks noChangeAspect="1"/>
          </p:cNvGraphicFramePr>
          <p:nvPr/>
        </p:nvGraphicFramePr>
        <p:xfrm>
          <a:off x="7561763" y="6067124"/>
          <a:ext cx="4155727" cy="704538"/>
        </p:xfrm>
        <a:graphic>
          <a:graphicData uri="http://schemas.openxmlformats.org/presentationml/2006/ole">
            <mc:AlternateContent xmlns:mc="http://schemas.openxmlformats.org/markup-compatibility/2006">
              <mc:Choice xmlns:v="urn:schemas-microsoft-com:vml" Requires="v">
                <p:oleObj name="Equation" r:id="rId19" imgW="3136680" imgH="533160" progId="Equation.DSMT4">
                  <p:embed/>
                </p:oleObj>
              </mc:Choice>
              <mc:Fallback>
                <p:oleObj name="Equation" r:id="rId19" imgW="3136680" imgH="533160" progId="Equation.DSMT4">
                  <p:embed/>
                  <p:pic>
                    <p:nvPicPr>
                      <p:cNvPr id="46" name="Object 45">
                        <a:extLst>
                          <a:ext uri="{FF2B5EF4-FFF2-40B4-BE49-F238E27FC236}">
                            <a16:creationId xmlns:a16="http://schemas.microsoft.com/office/drawing/2014/main" id="{3A07380A-1AFC-40CE-99CE-22A7BD697269}"/>
                          </a:ext>
                        </a:extLst>
                      </p:cNvPr>
                      <p:cNvPicPr>
                        <a:picLocks noChangeAspect="1" noChangeArrowheads="1"/>
                      </p:cNvPicPr>
                      <p:nvPr/>
                    </p:nvPicPr>
                    <p:blipFill>
                      <a:blip r:embed="rId20"/>
                      <a:srcRect/>
                      <a:stretch>
                        <a:fillRect/>
                      </a:stretch>
                    </p:blipFill>
                    <p:spPr bwMode="auto">
                      <a:xfrm>
                        <a:off x="7561763" y="6067124"/>
                        <a:ext cx="4155727" cy="704538"/>
                      </a:xfrm>
                      <a:prstGeom prst="rect">
                        <a:avLst/>
                      </a:prstGeom>
                      <a:noFill/>
                    </p:spPr>
                  </p:pic>
                </p:oleObj>
              </mc:Fallback>
            </mc:AlternateContent>
          </a:graphicData>
        </a:graphic>
      </p:graphicFrame>
    </p:spTree>
    <p:extLst>
      <p:ext uri="{BB962C8B-B14F-4D97-AF65-F5344CB8AC3E}">
        <p14:creationId xmlns:p14="http://schemas.microsoft.com/office/powerpoint/2010/main" val="36933560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3441097" cy="584775"/>
          </a:xfrm>
          <a:prstGeom prst="rect">
            <a:avLst/>
          </a:prstGeom>
          <a:noFill/>
        </p:spPr>
        <p:txBody>
          <a:bodyPr wrap="square" rtlCol="0">
            <a:spAutoFit/>
          </a:bodyPr>
          <a:lstStyle/>
          <a:p>
            <a:r>
              <a:rPr lang="en-US" sz="3200" b="1" u="sng"/>
              <a:t>GR: Kinematics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0E7B3D76-C814-4D6C-9D8A-4B5CEE93026F}"/>
              </a:ext>
            </a:extLst>
          </p:cNvPr>
          <p:cNvSpPr txBox="1"/>
          <p:nvPr/>
        </p:nvSpPr>
        <p:spPr>
          <a:xfrm>
            <a:off x="371121" y="1033405"/>
            <a:ext cx="11374830" cy="1200329"/>
          </a:xfrm>
          <a:prstGeom prst="rect">
            <a:avLst/>
          </a:prstGeom>
          <a:noFill/>
        </p:spPr>
        <p:txBody>
          <a:bodyPr wrap="square" rtlCol="0">
            <a:spAutoFit/>
          </a:bodyPr>
          <a:lstStyle/>
          <a:p>
            <a:r>
              <a:rPr lang="en-US"/>
              <a:t>Now we’ll reprise our SR discussion of kinematics.  Definitions are pretty much the same.  The ‘position’ vector wouldn’t be defined as such typically, as a basis vectors are different depending on position.  Still, the others are the same.  And magnitudes also are same as in SR, at least because these are true tensors/vectors and so their magnitudes are invariant.  And since these are the magnitudes in a local Minkowski frame, they are the same in any frame.</a:t>
            </a:r>
          </a:p>
        </p:txBody>
      </p:sp>
      <p:graphicFrame>
        <p:nvGraphicFramePr>
          <p:cNvPr id="12" name="Object 11">
            <a:extLst>
              <a:ext uri="{FF2B5EF4-FFF2-40B4-BE49-F238E27FC236}">
                <a16:creationId xmlns:a16="http://schemas.microsoft.com/office/drawing/2014/main" id="{D8A32D99-5EAB-4FFD-A390-D2A4D55DA017}"/>
              </a:ext>
            </a:extLst>
          </p:cNvPr>
          <p:cNvGraphicFramePr>
            <a:graphicFrameLocks noChangeAspect="1"/>
          </p:cNvGraphicFramePr>
          <p:nvPr/>
        </p:nvGraphicFramePr>
        <p:xfrm>
          <a:off x="8639292" y="3074551"/>
          <a:ext cx="2712803" cy="691551"/>
        </p:xfrm>
        <a:graphic>
          <a:graphicData uri="http://schemas.openxmlformats.org/presentationml/2006/ole">
            <mc:AlternateContent xmlns:mc="http://schemas.openxmlformats.org/markup-compatibility/2006">
              <mc:Choice xmlns:v="urn:schemas-microsoft-com:vml" Requires="v">
                <p:oleObj name="Equation" r:id="rId2" imgW="1790640" imgH="457200" progId="Equation.DSMT4">
                  <p:embed/>
                </p:oleObj>
              </mc:Choice>
              <mc:Fallback>
                <p:oleObj name="Equation" r:id="rId2" imgW="1790640" imgH="457200" progId="Equation.DSMT4">
                  <p:embed/>
                  <p:pic>
                    <p:nvPicPr>
                      <p:cNvPr id="12" name="Object 11">
                        <a:extLst>
                          <a:ext uri="{FF2B5EF4-FFF2-40B4-BE49-F238E27FC236}">
                            <a16:creationId xmlns:a16="http://schemas.microsoft.com/office/drawing/2014/main" id="{D8A32D99-5EAB-4FFD-A390-D2A4D55DA017}"/>
                          </a:ext>
                        </a:extLst>
                      </p:cNvPr>
                      <p:cNvPicPr>
                        <a:picLocks noChangeAspect="1" noChangeArrowheads="1"/>
                      </p:cNvPicPr>
                      <p:nvPr/>
                    </p:nvPicPr>
                    <p:blipFill>
                      <a:blip r:embed="rId3"/>
                      <a:srcRect/>
                      <a:stretch>
                        <a:fillRect/>
                      </a:stretch>
                    </p:blipFill>
                    <p:spPr bwMode="auto">
                      <a:xfrm>
                        <a:off x="8639292" y="3074551"/>
                        <a:ext cx="2712803" cy="691551"/>
                      </a:xfrm>
                      <a:prstGeom prst="rect">
                        <a:avLst/>
                      </a:prstGeom>
                      <a:solidFill>
                        <a:srgbClr val="CCFFCC"/>
                      </a:solidFill>
                    </p:spPr>
                  </p:pic>
                </p:oleObj>
              </mc:Fallback>
            </mc:AlternateContent>
          </a:graphicData>
        </a:graphic>
      </p:graphicFrame>
      <p:graphicFrame>
        <p:nvGraphicFramePr>
          <p:cNvPr id="13" name="Object 12">
            <a:extLst>
              <a:ext uri="{FF2B5EF4-FFF2-40B4-BE49-F238E27FC236}">
                <a16:creationId xmlns:a16="http://schemas.microsoft.com/office/drawing/2014/main" id="{C4702160-D0AF-416F-9E6F-A9546FF8F7F1}"/>
              </a:ext>
            </a:extLst>
          </p:cNvPr>
          <p:cNvGraphicFramePr>
            <a:graphicFrameLocks noChangeAspect="1"/>
          </p:cNvGraphicFramePr>
          <p:nvPr/>
        </p:nvGraphicFramePr>
        <p:xfrm>
          <a:off x="452351" y="2350052"/>
          <a:ext cx="7542213" cy="1416050"/>
        </p:xfrm>
        <a:graphic>
          <a:graphicData uri="http://schemas.openxmlformats.org/presentationml/2006/ole">
            <mc:AlternateContent xmlns:mc="http://schemas.openxmlformats.org/markup-compatibility/2006">
              <mc:Choice xmlns:v="urn:schemas-microsoft-com:vml" Requires="v">
                <p:oleObj name="Equation" r:id="rId4" imgW="5155920" imgH="977760" progId="Equation.DSMT4">
                  <p:embed/>
                </p:oleObj>
              </mc:Choice>
              <mc:Fallback>
                <p:oleObj name="Equation" r:id="rId4" imgW="5155920" imgH="977760" progId="Equation.DSMT4">
                  <p:embed/>
                  <p:pic>
                    <p:nvPicPr>
                      <p:cNvPr id="13" name="Object 12">
                        <a:extLst>
                          <a:ext uri="{FF2B5EF4-FFF2-40B4-BE49-F238E27FC236}">
                            <a16:creationId xmlns:a16="http://schemas.microsoft.com/office/drawing/2014/main" id="{C4702160-D0AF-416F-9E6F-A9546FF8F7F1}"/>
                          </a:ext>
                        </a:extLst>
                      </p:cNvPr>
                      <p:cNvPicPr>
                        <a:picLocks noChangeAspect="1" noChangeArrowheads="1"/>
                      </p:cNvPicPr>
                      <p:nvPr/>
                    </p:nvPicPr>
                    <p:blipFill>
                      <a:blip r:embed="rId5"/>
                      <a:srcRect/>
                      <a:stretch>
                        <a:fillRect/>
                      </a:stretch>
                    </p:blipFill>
                    <p:spPr bwMode="auto">
                      <a:xfrm>
                        <a:off x="452351" y="2350052"/>
                        <a:ext cx="7542213" cy="1416050"/>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04FC1C1F-6F0D-412B-BD51-7248B194CEDF}"/>
              </a:ext>
            </a:extLst>
          </p:cNvPr>
          <p:cNvGraphicFramePr>
            <a:graphicFrameLocks noChangeAspect="1"/>
          </p:cNvGraphicFramePr>
          <p:nvPr/>
        </p:nvGraphicFramePr>
        <p:xfrm>
          <a:off x="8748713" y="5768975"/>
          <a:ext cx="2232025" cy="423863"/>
        </p:xfrm>
        <a:graphic>
          <a:graphicData uri="http://schemas.openxmlformats.org/presentationml/2006/ole">
            <mc:AlternateContent xmlns:mc="http://schemas.openxmlformats.org/markup-compatibility/2006">
              <mc:Choice xmlns:v="urn:schemas-microsoft-com:vml" Requires="v">
                <p:oleObj name="Equation" r:id="rId6" imgW="1473120" imgH="279360" progId="Equation.DSMT4">
                  <p:embed/>
                </p:oleObj>
              </mc:Choice>
              <mc:Fallback>
                <p:oleObj name="Equation" r:id="rId6" imgW="1473120" imgH="279360" progId="Equation.DSMT4">
                  <p:embed/>
                  <p:pic>
                    <p:nvPicPr>
                      <p:cNvPr id="14" name="Object 13">
                        <a:extLst>
                          <a:ext uri="{FF2B5EF4-FFF2-40B4-BE49-F238E27FC236}">
                            <a16:creationId xmlns:a16="http://schemas.microsoft.com/office/drawing/2014/main" id="{04FC1C1F-6F0D-412B-BD51-7248B194CEDF}"/>
                          </a:ext>
                        </a:extLst>
                      </p:cNvPr>
                      <p:cNvPicPr>
                        <a:picLocks noChangeAspect="1" noChangeArrowheads="1"/>
                      </p:cNvPicPr>
                      <p:nvPr/>
                    </p:nvPicPr>
                    <p:blipFill>
                      <a:blip r:embed="rId7"/>
                      <a:srcRect/>
                      <a:stretch>
                        <a:fillRect/>
                      </a:stretch>
                    </p:blipFill>
                    <p:spPr bwMode="auto">
                      <a:xfrm>
                        <a:off x="8748713" y="5768975"/>
                        <a:ext cx="2232025" cy="423863"/>
                      </a:xfrm>
                      <a:prstGeom prst="rect">
                        <a:avLst/>
                      </a:prstGeom>
                      <a:solidFill>
                        <a:srgbClr val="CCFFCC"/>
                      </a:solidFill>
                    </p:spPr>
                  </p:pic>
                </p:oleObj>
              </mc:Fallback>
            </mc:AlternateContent>
          </a:graphicData>
        </a:graphic>
      </p:graphicFrame>
      <p:graphicFrame>
        <p:nvGraphicFramePr>
          <p:cNvPr id="15" name="Object 14">
            <a:extLst>
              <a:ext uri="{FF2B5EF4-FFF2-40B4-BE49-F238E27FC236}">
                <a16:creationId xmlns:a16="http://schemas.microsoft.com/office/drawing/2014/main" id="{A65D3B82-B974-4CF8-9EAC-CFB5A0A5C930}"/>
              </a:ext>
            </a:extLst>
          </p:cNvPr>
          <p:cNvGraphicFramePr>
            <a:graphicFrameLocks noChangeAspect="1"/>
          </p:cNvGraphicFramePr>
          <p:nvPr/>
        </p:nvGraphicFramePr>
        <p:xfrm>
          <a:off x="446049" y="4778369"/>
          <a:ext cx="7542213" cy="1416050"/>
        </p:xfrm>
        <a:graphic>
          <a:graphicData uri="http://schemas.openxmlformats.org/presentationml/2006/ole">
            <mc:AlternateContent xmlns:mc="http://schemas.openxmlformats.org/markup-compatibility/2006">
              <mc:Choice xmlns:v="urn:schemas-microsoft-com:vml" Requires="v">
                <p:oleObj name="Equation" r:id="rId8" imgW="5155920" imgH="977760" progId="Equation.DSMT4">
                  <p:embed/>
                </p:oleObj>
              </mc:Choice>
              <mc:Fallback>
                <p:oleObj name="Equation" r:id="rId8" imgW="5155920" imgH="977760" progId="Equation.DSMT4">
                  <p:embed/>
                  <p:pic>
                    <p:nvPicPr>
                      <p:cNvPr id="15" name="Object 14">
                        <a:extLst>
                          <a:ext uri="{FF2B5EF4-FFF2-40B4-BE49-F238E27FC236}">
                            <a16:creationId xmlns:a16="http://schemas.microsoft.com/office/drawing/2014/main" id="{A65D3B82-B974-4CF8-9EAC-CFB5A0A5C930}"/>
                          </a:ext>
                        </a:extLst>
                      </p:cNvPr>
                      <p:cNvPicPr>
                        <a:picLocks noChangeAspect="1" noChangeArrowheads="1"/>
                      </p:cNvPicPr>
                      <p:nvPr/>
                    </p:nvPicPr>
                    <p:blipFill>
                      <a:blip r:embed="rId9"/>
                      <a:srcRect/>
                      <a:stretch>
                        <a:fillRect/>
                      </a:stretch>
                    </p:blipFill>
                    <p:spPr bwMode="auto">
                      <a:xfrm>
                        <a:off x="446049" y="4778369"/>
                        <a:ext cx="7542213" cy="1416050"/>
                      </a:xfrm>
                      <a:prstGeom prst="rect">
                        <a:avLst/>
                      </a:prstGeom>
                      <a:solidFill>
                        <a:srgbClr val="CCFFCC"/>
                      </a:solidFill>
                    </p:spPr>
                  </p:pic>
                </p:oleObj>
              </mc:Fallback>
            </mc:AlternateContent>
          </a:graphicData>
        </a:graphic>
      </p:graphicFrame>
      <p:sp>
        <p:nvSpPr>
          <p:cNvPr id="4" name="TextBox 3">
            <a:extLst>
              <a:ext uri="{FF2B5EF4-FFF2-40B4-BE49-F238E27FC236}">
                <a16:creationId xmlns:a16="http://schemas.microsoft.com/office/drawing/2014/main" id="{A27BDEF9-CB89-4254-91D4-9578E8FC1E80}"/>
              </a:ext>
            </a:extLst>
          </p:cNvPr>
          <p:cNvSpPr txBox="1"/>
          <p:nvPr/>
        </p:nvSpPr>
        <p:spPr>
          <a:xfrm>
            <a:off x="374209" y="3991454"/>
            <a:ext cx="11131991" cy="646331"/>
          </a:xfrm>
          <a:prstGeom prst="rect">
            <a:avLst/>
          </a:prstGeom>
          <a:noFill/>
        </p:spPr>
        <p:txBody>
          <a:bodyPr wrap="square" rtlCol="0">
            <a:spAutoFit/>
          </a:bodyPr>
          <a:lstStyle/>
          <a:p>
            <a:r>
              <a:rPr lang="en-US"/>
              <a:t>For photons, we can define a displacement vector, but not a velocity vector, since proper-time does not change for them.  So we differentiate w/r to some ‘affine’ parameter, like arc length s.  The 4-momentum can still be defined.</a:t>
            </a:r>
          </a:p>
        </p:txBody>
      </p:sp>
    </p:spTree>
    <p:extLst>
      <p:ext uri="{BB962C8B-B14F-4D97-AF65-F5344CB8AC3E}">
        <p14:creationId xmlns:p14="http://schemas.microsoft.com/office/powerpoint/2010/main" val="771509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4136332" cy="584775"/>
          </a:xfrm>
          <a:prstGeom prst="rect">
            <a:avLst/>
          </a:prstGeom>
          <a:noFill/>
        </p:spPr>
        <p:txBody>
          <a:bodyPr wrap="square" rtlCol="0">
            <a:spAutoFit/>
          </a:bodyPr>
          <a:lstStyle/>
          <a:p>
            <a:r>
              <a:rPr lang="en-US" sz="3200" b="1" u="sng"/>
              <a:t>GR: Particle Dynamics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F8A71603-0D4E-4624-ADC0-17028DACD8FC}"/>
              </a:ext>
            </a:extLst>
          </p:cNvPr>
          <p:cNvSpPr txBox="1"/>
          <p:nvPr/>
        </p:nvSpPr>
        <p:spPr>
          <a:xfrm>
            <a:off x="446049" y="991444"/>
            <a:ext cx="11184673" cy="584775"/>
          </a:xfrm>
          <a:prstGeom prst="rect">
            <a:avLst/>
          </a:prstGeom>
          <a:noFill/>
        </p:spPr>
        <p:txBody>
          <a:bodyPr wrap="square" rtlCol="0">
            <a:spAutoFit/>
          </a:bodyPr>
          <a:lstStyle/>
          <a:p>
            <a:r>
              <a:rPr lang="en-US" sz="1600"/>
              <a:t>Now we follow up with the second ‘postulate’, that the laws of physics are formulated the same as they are in SR, just against a curvy background in this case.  So basically we have:</a:t>
            </a:r>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Object 17">
            <a:extLst>
              <a:ext uri="{FF2B5EF4-FFF2-40B4-BE49-F238E27FC236}">
                <a16:creationId xmlns:a16="http://schemas.microsoft.com/office/drawing/2014/main" id="{8C8980C2-4B1F-49FF-8670-90B3501375CA}"/>
              </a:ext>
            </a:extLst>
          </p:cNvPr>
          <p:cNvGraphicFramePr>
            <a:graphicFrameLocks noChangeAspect="1"/>
          </p:cNvGraphicFramePr>
          <p:nvPr/>
        </p:nvGraphicFramePr>
        <p:xfrm>
          <a:off x="515475" y="1649655"/>
          <a:ext cx="686306" cy="584361"/>
        </p:xfrm>
        <a:graphic>
          <a:graphicData uri="http://schemas.openxmlformats.org/presentationml/2006/ole">
            <mc:AlternateContent xmlns:mc="http://schemas.openxmlformats.org/markup-compatibility/2006">
              <mc:Choice xmlns:v="urn:schemas-microsoft-com:vml" Requires="v">
                <p:oleObj name="Equation" r:id="rId2" imgW="457200" imgH="393480" progId="Equation.DSMT4">
                  <p:embed/>
                </p:oleObj>
              </mc:Choice>
              <mc:Fallback>
                <p:oleObj name="Equation" r:id="rId2" imgW="457200" imgH="393480" progId="Equation.DSMT4">
                  <p:embed/>
                  <p:pic>
                    <p:nvPicPr>
                      <p:cNvPr id="18" name="Object 17">
                        <a:extLst>
                          <a:ext uri="{FF2B5EF4-FFF2-40B4-BE49-F238E27FC236}">
                            <a16:creationId xmlns:a16="http://schemas.microsoft.com/office/drawing/2014/main" id="{8C8980C2-4B1F-49FF-8670-90B3501375CA}"/>
                          </a:ext>
                        </a:extLst>
                      </p:cNvPr>
                      <p:cNvPicPr>
                        <a:picLocks noChangeAspect="1" noChangeArrowheads="1"/>
                      </p:cNvPicPr>
                      <p:nvPr/>
                    </p:nvPicPr>
                    <p:blipFill>
                      <a:blip r:embed="rId3"/>
                      <a:srcRect/>
                      <a:stretch>
                        <a:fillRect/>
                      </a:stretch>
                    </p:blipFill>
                    <p:spPr bwMode="auto">
                      <a:xfrm>
                        <a:off x="515475" y="1649655"/>
                        <a:ext cx="686306" cy="584361"/>
                      </a:xfrm>
                      <a:prstGeom prst="rect">
                        <a:avLst/>
                      </a:prstGeom>
                      <a:solidFill>
                        <a:srgbClr val="CCFFCC"/>
                      </a:solidFill>
                    </p:spPr>
                  </p:pic>
                </p:oleObj>
              </mc:Fallback>
            </mc:AlternateContent>
          </a:graphicData>
        </a:graphic>
      </p:graphicFrame>
      <p:graphicFrame>
        <p:nvGraphicFramePr>
          <p:cNvPr id="21" name="Object 20">
            <a:extLst>
              <a:ext uri="{FF2B5EF4-FFF2-40B4-BE49-F238E27FC236}">
                <a16:creationId xmlns:a16="http://schemas.microsoft.com/office/drawing/2014/main" id="{3F2418C2-A7BE-49B0-BE3D-F6280AF29E31}"/>
              </a:ext>
            </a:extLst>
          </p:cNvPr>
          <p:cNvGraphicFramePr>
            <a:graphicFrameLocks noChangeAspect="1"/>
          </p:cNvGraphicFramePr>
          <p:nvPr/>
        </p:nvGraphicFramePr>
        <p:xfrm>
          <a:off x="514252" y="2760112"/>
          <a:ext cx="8294687" cy="685800"/>
        </p:xfrm>
        <a:graphic>
          <a:graphicData uri="http://schemas.openxmlformats.org/presentationml/2006/ole">
            <mc:AlternateContent xmlns:mc="http://schemas.openxmlformats.org/markup-compatibility/2006">
              <mc:Choice xmlns:v="urn:schemas-microsoft-com:vml" Requires="v">
                <p:oleObj name="Equation" r:id="rId4" imgW="5803560" imgH="482400" progId="Equation.DSMT4">
                  <p:embed/>
                </p:oleObj>
              </mc:Choice>
              <mc:Fallback>
                <p:oleObj name="Equation" r:id="rId4" imgW="5803560" imgH="482400" progId="Equation.DSMT4">
                  <p:embed/>
                  <p:pic>
                    <p:nvPicPr>
                      <p:cNvPr id="21" name="Object 20">
                        <a:extLst>
                          <a:ext uri="{FF2B5EF4-FFF2-40B4-BE49-F238E27FC236}">
                            <a16:creationId xmlns:a16="http://schemas.microsoft.com/office/drawing/2014/main" id="{3F2418C2-A7BE-49B0-BE3D-F6280AF29E31}"/>
                          </a:ext>
                        </a:extLst>
                      </p:cNvPr>
                      <p:cNvPicPr>
                        <a:picLocks noChangeAspect="1" noChangeArrowheads="1"/>
                      </p:cNvPicPr>
                      <p:nvPr/>
                    </p:nvPicPr>
                    <p:blipFill>
                      <a:blip r:embed="rId5"/>
                      <a:srcRect/>
                      <a:stretch>
                        <a:fillRect/>
                      </a:stretch>
                    </p:blipFill>
                    <p:spPr bwMode="auto">
                      <a:xfrm>
                        <a:off x="514252" y="2760112"/>
                        <a:ext cx="8294687" cy="68580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DC857CB5-38DD-4D5D-BD92-59A65A6C67F6}"/>
              </a:ext>
            </a:extLst>
          </p:cNvPr>
          <p:cNvSpPr txBox="1"/>
          <p:nvPr/>
        </p:nvSpPr>
        <p:spPr>
          <a:xfrm>
            <a:off x="446049" y="2345120"/>
            <a:ext cx="11541512" cy="338554"/>
          </a:xfrm>
          <a:prstGeom prst="rect">
            <a:avLst/>
          </a:prstGeom>
          <a:noFill/>
        </p:spPr>
        <p:txBody>
          <a:bodyPr wrap="square" rtlCol="0">
            <a:spAutoFit/>
          </a:bodyPr>
          <a:lstStyle/>
          <a:p>
            <a:r>
              <a:rPr lang="en-US" sz="1600"/>
              <a:t>It’s just that now, in terms of components, the derivative is more complicated because the spatial curvature is changing:</a:t>
            </a:r>
          </a:p>
        </p:txBody>
      </p:sp>
      <p:sp>
        <p:nvSpPr>
          <p:cNvPr id="3" name="TextBox 2">
            <a:extLst>
              <a:ext uri="{FF2B5EF4-FFF2-40B4-BE49-F238E27FC236}">
                <a16:creationId xmlns:a16="http://schemas.microsoft.com/office/drawing/2014/main" id="{BE7ED558-6709-41B1-A5EE-F0EA09E77765}"/>
              </a:ext>
            </a:extLst>
          </p:cNvPr>
          <p:cNvSpPr txBox="1"/>
          <p:nvPr/>
        </p:nvSpPr>
        <p:spPr>
          <a:xfrm>
            <a:off x="368228" y="4737654"/>
            <a:ext cx="10738624" cy="338554"/>
          </a:xfrm>
          <a:prstGeom prst="rect">
            <a:avLst/>
          </a:prstGeom>
          <a:noFill/>
        </p:spPr>
        <p:txBody>
          <a:bodyPr wrap="square" rtlCol="0">
            <a:spAutoFit/>
          </a:bodyPr>
          <a:lstStyle/>
          <a:p>
            <a:r>
              <a:rPr lang="en-US" sz="1600"/>
              <a:t>Equations, in a force – free environment, also follow from Lagrangian</a:t>
            </a:r>
          </a:p>
        </p:txBody>
      </p:sp>
      <p:graphicFrame>
        <p:nvGraphicFramePr>
          <p:cNvPr id="11" name="Object 10">
            <a:extLst>
              <a:ext uri="{FF2B5EF4-FFF2-40B4-BE49-F238E27FC236}">
                <a16:creationId xmlns:a16="http://schemas.microsoft.com/office/drawing/2014/main" id="{2F0878B9-5ABA-43F9-8CCD-6E9E9E5418DB}"/>
              </a:ext>
            </a:extLst>
          </p:cNvPr>
          <p:cNvGraphicFramePr>
            <a:graphicFrameLocks noChangeAspect="1"/>
          </p:cNvGraphicFramePr>
          <p:nvPr/>
        </p:nvGraphicFramePr>
        <p:xfrm>
          <a:off x="438192" y="5162863"/>
          <a:ext cx="763588" cy="436562"/>
        </p:xfrm>
        <a:graphic>
          <a:graphicData uri="http://schemas.openxmlformats.org/presentationml/2006/ole">
            <mc:AlternateContent xmlns:mc="http://schemas.openxmlformats.org/markup-compatibility/2006">
              <mc:Choice xmlns:v="urn:schemas-microsoft-com:vml" Requires="v">
                <p:oleObj name="Equation" r:id="rId6" imgW="482400" imgH="279360" progId="Equation.DSMT4">
                  <p:embed/>
                </p:oleObj>
              </mc:Choice>
              <mc:Fallback>
                <p:oleObj name="Equation" r:id="rId6" imgW="482400" imgH="279360" progId="Equation.DSMT4">
                  <p:embed/>
                  <p:pic>
                    <p:nvPicPr>
                      <p:cNvPr id="11" name="Object 10">
                        <a:extLst>
                          <a:ext uri="{FF2B5EF4-FFF2-40B4-BE49-F238E27FC236}">
                            <a16:creationId xmlns:a16="http://schemas.microsoft.com/office/drawing/2014/main" id="{2F0878B9-5ABA-43F9-8CCD-6E9E9E5418DB}"/>
                          </a:ext>
                        </a:extLst>
                      </p:cNvPr>
                      <p:cNvPicPr>
                        <a:picLocks noChangeAspect="1" noChangeArrowheads="1"/>
                      </p:cNvPicPr>
                      <p:nvPr/>
                    </p:nvPicPr>
                    <p:blipFill>
                      <a:blip r:embed="rId7"/>
                      <a:srcRect/>
                      <a:stretch>
                        <a:fillRect/>
                      </a:stretch>
                    </p:blipFill>
                    <p:spPr bwMode="auto">
                      <a:xfrm>
                        <a:off x="438192" y="5162863"/>
                        <a:ext cx="763588" cy="436562"/>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660444B4-39ED-4E7C-936B-812D174DFF02}"/>
              </a:ext>
            </a:extLst>
          </p:cNvPr>
          <p:cNvSpPr txBox="1"/>
          <p:nvPr/>
        </p:nvSpPr>
        <p:spPr>
          <a:xfrm>
            <a:off x="368228" y="5686080"/>
            <a:ext cx="9524802" cy="338554"/>
          </a:xfrm>
          <a:prstGeom prst="rect">
            <a:avLst/>
          </a:prstGeom>
          <a:noFill/>
        </p:spPr>
        <p:txBody>
          <a:bodyPr wrap="square" rtlCol="0">
            <a:spAutoFit/>
          </a:bodyPr>
          <a:lstStyle/>
          <a:p>
            <a:r>
              <a:rPr lang="en-US" sz="1600"/>
              <a:t>If there is no force and no metric tensor derivative in the μ direction, we get conservation of that component.</a:t>
            </a:r>
          </a:p>
        </p:txBody>
      </p:sp>
      <p:graphicFrame>
        <p:nvGraphicFramePr>
          <p:cNvPr id="7" name="Object 6">
            <a:extLst>
              <a:ext uri="{FF2B5EF4-FFF2-40B4-BE49-F238E27FC236}">
                <a16:creationId xmlns:a16="http://schemas.microsoft.com/office/drawing/2014/main" id="{5AECAF2B-A48C-4227-84F6-D0D95255065F}"/>
              </a:ext>
            </a:extLst>
          </p:cNvPr>
          <p:cNvGraphicFramePr>
            <a:graphicFrameLocks noChangeAspect="1"/>
          </p:cNvGraphicFramePr>
          <p:nvPr/>
        </p:nvGraphicFramePr>
        <p:xfrm>
          <a:off x="494689" y="4006436"/>
          <a:ext cx="2261764" cy="586548"/>
        </p:xfrm>
        <a:graphic>
          <a:graphicData uri="http://schemas.openxmlformats.org/presentationml/2006/ole">
            <mc:AlternateContent xmlns:mc="http://schemas.openxmlformats.org/markup-compatibility/2006">
              <mc:Choice xmlns:v="urn:schemas-microsoft-com:vml" Requires="v">
                <p:oleObj name="Equation" r:id="rId8" imgW="1612800" imgH="419040" progId="Equation.DSMT4">
                  <p:embed/>
                </p:oleObj>
              </mc:Choice>
              <mc:Fallback>
                <p:oleObj name="Equation" r:id="rId8" imgW="1612800" imgH="419040" progId="Equation.DSMT4">
                  <p:embed/>
                  <p:pic>
                    <p:nvPicPr>
                      <p:cNvPr id="7" name="Object 6">
                        <a:extLst>
                          <a:ext uri="{FF2B5EF4-FFF2-40B4-BE49-F238E27FC236}">
                            <a16:creationId xmlns:a16="http://schemas.microsoft.com/office/drawing/2014/main" id="{5AECAF2B-A48C-4227-84F6-D0D95255065F}"/>
                          </a:ext>
                        </a:extLst>
                      </p:cNvPr>
                      <p:cNvPicPr>
                        <a:picLocks noChangeAspect="1" noChangeArrowheads="1"/>
                      </p:cNvPicPr>
                      <p:nvPr/>
                    </p:nvPicPr>
                    <p:blipFill>
                      <a:blip r:embed="rId9"/>
                      <a:srcRect/>
                      <a:stretch>
                        <a:fillRect/>
                      </a:stretch>
                    </p:blipFill>
                    <p:spPr bwMode="auto">
                      <a:xfrm>
                        <a:off x="494689" y="4006436"/>
                        <a:ext cx="2261764" cy="586548"/>
                      </a:xfrm>
                      <a:prstGeom prst="rect">
                        <a:avLst/>
                      </a:prstGeom>
                      <a:solidFill>
                        <a:srgbClr val="CCFFCC"/>
                      </a:solidFill>
                    </p:spPr>
                  </p:pic>
                </p:oleObj>
              </mc:Fallback>
            </mc:AlternateContent>
          </a:graphicData>
        </a:graphic>
      </p:graphicFrame>
      <p:sp>
        <p:nvSpPr>
          <p:cNvPr id="16" name="TextBox 15">
            <a:extLst>
              <a:ext uri="{FF2B5EF4-FFF2-40B4-BE49-F238E27FC236}">
                <a16:creationId xmlns:a16="http://schemas.microsoft.com/office/drawing/2014/main" id="{54F18843-3996-480A-ABDA-FF027A6CDBD5}"/>
              </a:ext>
            </a:extLst>
          </p:cNvPr>
          <p:cNvSpPr txBox="1"/>
          <p:nvPr/>
        </p:nvSpPr>
        <p:spPr>
          <a:xfrm>
            <a:off x="438192" y="3543896"/>
            <a:ext cx="11541512" cy="338554"/>
          </a:xfrm>
          <a:prstGeom prst="rect">
            <a:avLst/>
          </a:prstGeom>
          <a:noFill/>
        </p:spPr>
        <p:txBody>
          <a:bodyPr wrap="square" rtlCol="0">
            <a:spAutoFit/>
          </a:bodyPr>
          <a:lstStyle/>
          <a:p>
            <a:r>
              <a:rPr lang="en-US" sz="1600"/>
              <a:t>Doing some more work on the equation, we find it simplifies to:</a:t>
            </a:r>
          </a:p>
        </p:txBody>
      </p:sp>
      <p:graphicFrame>
        <p:nvGraphicFramePr>
          <p:cNvPr id="17" name="Object 16">
            <a:extLst>
              <a:ext uri="{FF2B5EF4-FFF2-40B4-BE49-F238E27FC236}">
                <a16:creationId xmlns:a16="http://schemas.microsoft.com/office/drawing/2014/main" id="{27406C22-240D-4E3F-9B85-86825536D54A}"/>
              </a:ext>
            </a:extLst>
          </p:cNvPr>
          <p:cNvGraphicFramePr>
            <a:graphicFrameLocks noChangeAspect="1"/>
          </p:cNvGraphicFramePr>
          <p:nvPr/>
        </p:nvGraphicFramePr>
        <p:xfrm>
          <a:off x="451328" y="6157669"/>
          <a:ext cx="1016000" cy="338138"/>
        </p:xfrm>
        <a:graphic>
          <a:graphicData uri="http://schemas.openxmlformats.org/presentationml/2006/ole">
            <mc:AlternateContent xmlns:mc="http://schemas.openxmlformats.org/markup-compatibility/2006">
              <mc:Choice xmlns:v="urn:schemas-microsoft-com:vml" Requires="v">
                <p:oleObj name="Equation" r:id="rId10" imgW="723600" imgH="241200" progId="Equation.DSMT4">
                  <p:embed/>
                </p:oleObj>
              </mc:Choice>
              <mc:Fallback>
                <p:oleObj name="Equation" r:id="rId10" imgW="723600" imgH="241200" progId="Equation.DSMT4">
                  <p:embed/>
                  <p:pic>
                    <p:nvPicPr>
                      <p:cNvPr id="17" name="Object 16">
                        <a:extLst>
                          <a:ext uri="{FF2B5EF4-FFF2-40B4-BE49-F238E27FC236}">
                            <a16:creationId xmlns:a16="http://schemas.microsoft.com/office/drawing/2014/main" id="{27406C22-240D-4E3F-9B85-86825536D54A}"/>
                          </a:ext>
                        </a:extLst>
                      </p:cNvPr>
                      <p:cNvPicPr>
                        <a:picLocks noChangeAspect="1" noChangeArrowheads="1"/>
                      </p:cNvPicPr>
                      <p:nvPr/>
                    </p:nvPicPr>
                    <p:blipFill>
                      <a:blip r:embed="rId11"/>
                      <a:srcRect/>
                      <a:stretch>
                        <a:fillRect/>
                      </a:stretch>
                    </p:blipFill>
                    <p:spPr bwMode="auto">
                      <a:xfrm>
                        <a:off x="451328" y="6157669"/>
                        <a:ext cx="1016000" cy="338138"/>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2874278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4136332" cy="584775"/>
          </a:xfrm>
          <a:prstGeom prst="rect">
            <a:avLst/>
          </a:prstGeom>
          <a:noFill/>
        </p:spPr>
        <p:txBody>
          <a:bodyPr wrap="square" rtlCol="0">
            <a:spAutoFit/>
          </a:bodyPr>
          <a:lstStyle/>
          <a:p>
            <a:r>
              <a:rPr lang="en-US" sz="3200" b="1" u="sng"/>
              <a:t>GR: Photon Dynamics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F8A71603-0D4E-4624-ADC0-17028DACD8FC}"/>
              </a:ext>
            </a:extLst>
          </p:cNvPr>
          <p:cNvSpPr txBox="1"/>
          <p:nvPr/>
        </p:nvSpPr>
        <p:spPr>
          <a:xfrm>
            <a:off x="446049" y="991444"/>
            <a:ext cx="11184673" cy="830997"/>
          </a:xfrm>
          <a:prstGeom prst="rect">
            <a:avLst/>
          </a:prstGeom>
          <a:noFill/>
        </p:spPr>
        <p:txBody>
          <a:bodyPr wrap="square" rtlCol="0">
            <a:spAutoFit/>
          </a:bodyPr>
          <a:lstStyle/>
          <a:p>
            <a:r>
              <a:rPr lang="en-US" sz="1600"/>
              <a:t>Similar equations hold for photons.  But technically there is no four-velocity, because its magnitude is always zero.  But we can differentiate displacement w/r to some other parameter, like arc length.  The main equation that specifies its trajectory is that its path’s tangent vector, dv/ds, doesn’t change, as it follows a geodesic.  So we have:</a:t>
            </a:r>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BE7ED558-6709-41B1-A5EE-F0EA09E77765}"/>
              </a:ext>
            </a:extLst>
          </p:cNvPr>
          <p:cNvSpPr txBox="1"/>
          <p:nvPr/>
        </p:nvSpPr>
        <p:spPr>
          <a:xfrm>
            <a:off x="422144" y="3920510"/>
            <a:ext cx="10738624" cy="338554"/>
          </a:xfrm>
          <a:prstGeom prst="rect">
            <a:avLst/>
          </a:prstGeom>
          <a:noFill/>
        </p:spPr>
        <p:txBody>
          <a:bodyPr wrap="square" rtlCol="0">
            <a:spAutoFit/>
          </a:bodyPr>
          <a:lstStyle/>
          <a:p>
            <a:r>
              <a:rPr lang="en-US" sz="1600"/>
              <a:t>Equations, in a force – free environment, also follow from Lagrangian</a:t>
            </a:r>
          </a:p>
        </p:txBody>
      </p:sp>
      <p:graphicFrame>
        <p:nvGraphicFramePr>
          <p:cNvPr id="11" name="Object 10">
            <a:extLst>
              <a:ext uri="{FF2B5EF4-FFF2-40B4-BE49-F238E27FC236}">
                <a16:creationId xmlns:a16="http://schemas.microsoft.com/office/drawing/2014/main" id="{2F0878B9-5ABA-43F9-8CCD-6E9E9E5418DB}"/>
              </a:ext>
            </a:extLst>
          </p:cNvPr>
          <p:cNvGraphicFramePr>
            <a:graphicFrameLocks noChangeAspect="1"/>
          </p:cNvGraphicFramePr>
          <p:nvPr/>
        </p:nvGraphicFramePr>
        <p:xfrm>
          <a:off x="446049" y="4337768"/>
          <a:ext cx="763588" cy="436562"/>
        </p:xfrm>
        <a:graphic>
          <a:graphicData uri="http://schemas.openxmlformats.org/presentationml/2006/ole">
            <mc:AlternateContent xmlns:mc="http://schemas.openxmlformats.org/markup-compatibility/2006">
              <mc:Choice xmlns:v="urn:schemas-microsoft-com:vml" Requires="v">
                <p:oleObj name="Equation" r:id="rId2" imgW="482400" imgH="279360" progId="Equation.DSMT4">
                  <p:embed/>
                </p:oleObj>
              </mc:Choice>
              <mc:Fallback>
                <p:oleObj name="Equation" r:id="rId2" imgW="482400" imgH="279360" progId="Equation.DSMT4">
                  <p:embed/>
                  <p:pic>
                    <p:nvPicPr>
                      <p:cNvPr id="11" name="Object 10">
                        <a:extLst>
                          <a:ext uri="{FF2B5EF4-FFF2-40B4-BE49-F238E27FC236}">
                            <a16:creationId xmlns:a16="http://schemas.microsoft.com/office/drawing/2014/main" id="{2F0878B9-5ABA-43F9-8CCD-6E9E9E5418DB}"/>
                          </a:ext>
                        </a:extLst>
                      </p:cNvPr>
                      <p:cNvPicPr>
                        <a:picLocks noChangeAspect="1" noChangeArrowheads="1"/>
                      </p:cNvPicPr>
                      <p:nvPr/>
                    </p:nvPicPr>
                    <p:blipFill>
                      <a:blip r:embed="rId3"/>
                      <a:srcRect/>
                      <a:stretch>
                        <a:fillRect/>
                      </a:stretch>
                    </p:blipFill>
                    <p:spPr bwMode="auto">
                      <a:xfrm>
                        <a:off x="446049" y="4337768"/>
                        <a:ext cx="763588" cy="436562"/>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660444B4-39ED-4E7C-936B-812D174DFF02}"/>
              </a:ext>
            </a:extLst>
          </p:cNvPr>
          <p:cNvSpPr txBox="1"/>
          <p:nvPr/>
        </p:nvSpPr>
        <p:spPr>
          <a:xfrm>
            <a:off x="422144" y="4915317"/>
            <a:ext cx="9524802" cy="338554"/>
          </a:xfrm>
          <a:prstGeom prst="rect">
            <a:avLst/>
          </a:prstGeom>
          <a:noFill/>
        </p:spPr>
        <p:txBody>
          <a:bodyPr wrap="square" rtlCol="0">
            <a:spAutoFit/>
          </a:bodyPr>
          <a:lstStyle/>
          <a:p>
            <a:r>
              <a:rPr lang="en-US" sz="1600"/>
              <a:t>If there is no metric tensor derivative in the μ direction, we get conservation of that velocity component.</a:t>
            </a:r>
          </a:p>
        </p:txBody>
      </p:sp>
      <p:graphicFrame>
        <p:nvGraphicFramePr>
          <p:cNvPr id="7" name="Object 6">
            <a:extLst>
              <a:ext uri="{FF2B5EF4-FFF2-40B4-BE49-F238E27FC236}">
                <a16:creationId xmlns:a16="http://schemas.microsoft.com/office/drawing/2014/main" id="{5AECAF2B-A48C-4227-84F6-D0D95255065F}"/>
              </a:ext>
            </a:extLst>
          </p:cNvPr>
          <p:cNvGraphicFramePr>
            <a:graphicFrameLocks noChangeAspect="1"/>
          </p:cNvGraphicFramePr>
          <p:nvPr/>
        </p:nvGraphicFramePr>
        <p:xfrm>
          <a:off x="527244" y="3135312"/>
          <a:ext cx="1798638" cy="587375"/>
        </p:xfrm>
        <a:graphic>
          <a:graphicData uri="http://schemas.openxmlformats.org/presentationml/2006/ole">
            <mc:AlternateContent xmlns:mc="http://schemas.openxmlformats.org/markup-compatibility/2006">
              <mc:Choice xmlns:v="urn:schemas-microsoft-com:vml" Requires="v">
                <p:oleObj name="Equation" r:id="rId4" imgW="1282680" imgH="419040" progId="Equation.DSMT4">
                  <p:embed/>
                </p:oleObj>
              </mc:Choice>
              <mc:Fallback>
                <p:oleObj name="Equation" r:id="rId4" imgW="1282680" imgH="419040" progId="Equation.DSMT4">
                  <p:embed/>
                  <p:pic>
                    <p:nvPicPr>
                      <p:cNvPr id="7" name="Object 6">
                        <a:extLst>
                          <a:ext uri="{FF2B5EF4-FFF2-40B4-BE49-F238E27FC236}">
                            <a16:creationId xmlns:a16="http://schemas.microsoft.com/office/drawing/2014/main" id="{5AECAF2B-A48C-4227-84F6-D0D95255065F}"/>
                          </a:ext>
                        </a:extLst>
                      </p:cNvPr>
                      <p:cNvPicPr>
                        <a:picLocks noChangeAspect="1" noChangeArrowheads="1"/>
                      </p:cNvPicPr>
                      <p:nvPr/>
                    </p:nvPicPr>
                    <p:blipFill>
                      <a:blip r:embed="rId5"/>
                      <a:srcRect/>
                      <a:stretch>
                        <a:fillRect/>
                      </a:stretch>
                    </p:blipFill>
                    <p:spPr bwMode="auto">
                      <a:xfrm>
                        <a:off x="527244" y="3135312"/>
                        <a:ext cx="1798638" cy="587375"/>
                      </a:xfrm>
                      <a:prstGeom prst="rect">
                        <a:avLst/>
                      </a:prstGeom>
                      <a:solidFill>
                        <a:srgbClr val="CCFFCC"/>
                      </a:solidFill>
                    </p:spPr>
                  </p:pic>
                </p:oleObj>
              </mc:Fallback>
            </mc:AlternateContent>
          </a:graphicData>
        </a:graphic>
      </p:graphicFrame>
      <p:sp>
        <p:nvSpPr>
          <p:cNvPr id="16" name="TextBox 15">
            <a:extLst>
              <a:ext uri="{FF2B5EF4-FFF2-40B4-BE49-F238E27FC236}">
                <a16:creationId xmlns:a16="http://schemas.microsoft.com/office/drawing/2014/main" id="{54F18843-3996-480A-ABDA-FF027A6CDBD5}"/>
              </a:ext>
            </a:extLst>
          </p:cNvPr>
          <p:cNvSpPr txBox="1"/>
          <p:nvPr/>
        </p:nvSpPr>
        <p:spPr>
          <a:xfrm>
            <a:off x="438192" y="2678158"/>
            <a:ext cx="5657808" cy="338554"/>
          </a:xfrm>
          <a:prstGeom prst="rect">
            <a:avLst/>
          </a:prstGeom>
          <a:noFill/>
        </p:spPr>
        <p:txBody>
          <a:bodyPr wrap="square" rtlCol="0">
            <a:spAutoFit/>
          </a:bodyPr>
          <a:lstStyle/>
          <a:p>
            <a:r>
              <a:rPr lang="en-US" sz="1600"/>
              <a:t>Doing some more work on the equation, we find it simplifies to:</a:t>
            </a:r>
          </a:p>
        </p:txBody>
      </p:sp>
      <p:graphicFrame>
        <p:nvGraphicFramePr>
          <p:cNvPr id="17" name="Object 16">
            <a:extLst>
              <a:ext uri="{FF2B5EF4-FFF2-40B4-BE49-F238E27FC236}">
                <a16:creationId xmlns:a16="http://schemas.microsoft.com/office/drawing/2014/main" id="{27406C22-240D-4E3F-9B85-86825536D54A}"/>
              </a:ext>
            </a:extLst>
          </p:cNvPr>
          <p:cNvGraphicFramePr>
            <a:graphicFrameLocks noChangeAspect="1"/>
          </p:cNvGraphicFramePr>
          <p:nvPr/>
        </p:nvGraphicFramePr>
        <p:xfrm>
          <a:off x="472466" y="5365141"/>
          <a:ext cx="996950" cy="338138"/>
        </p:xfrm>
        <a:graphic>
          <a:graphicData uri="http://schemas.openxmlformats.org/presentationml/2006/ole">
            <mc:AlternateContent xmlns:mc="http://schemas.openxmlformats.org/markup-compatibility/2006">
              <mc:Choice xmlns:v="urn:schemas-microsoft-com:vml" Requires="v">
                <p:oleObj name="Equation" r:id="rId6" imgW="711000" imgH="241200" progId="Equation.DSMT4">
                  <p:embed/>
                </p:oleObj>
              </mc:Choice>
              <mc:Fallback>
                <p:oleObj name="Equation" r:id="rId6" imgW="711000" imgH="241200" progId="Equation.DSMT4">
                  <p:embed/>
                  <p:pic>
                    <p:nvPicPr>
                      <p:cNvPr id="17" name="Object 16">
                        <a:extLst>
                          <a:ext uri="{FF2B5EF4-FFF2-40B4-BE49-F238E27FC236}">
                            <a16:creationId xmlns:a16="http://schemas.microsoft.com/office/drawing/2014/main" id="{27406C22-240D-4E3F-9B85-86825536D54A}"/>
                          </a:ext>
                        </a:extLst>
                      </p:cNvPr>
                      <p:cNvPicPr>
                        <a:picLocks noChangeAspect="1" noChangeArrowheads="1"/>
                      </p:cNvPicPr>
                      <p:nvPr/>
                    </p:nvPicPr>
                    <p:blipFill>
                      <a:blip r:embed="rId7"/>
                      <a:srcRect/>
                      <a:stretch>
                        <a:fillRect/>
                      </a:stretch>
                    </p:blipFill>
                    <p:spPr bwMode="auto">
                      <a:xfrm>
                        <a:off x="472466" y="5365141"/>
                        <a:ext cx="996950" cy="338138"/>
                      </a:xfrm>
                      <a:prstGeom prst="rect">
                        <a:avLst/>
                      </a:prstGeom>
                      <a:solidFill>
                        <a:srgbClr val="CCFFCC"/>
                      </a:solidFill>
                    </p:spPr>
                  </p:pic>
                </p:oleObj>
              </mc:Fallback>
            </mc:AlternateContent>
          </a:graphicData>
        </a:graphic>
      </p:graphicFrame>
      <p:graphicFrame>
        <p:nvGraphicFramePr>
          <p:cNvPr id="5" name="Object 4">
            <a:extLst>
              <a:ext uri="{FF2B5EF4-FFF2-40B4-BE49-F238E27FC236}">
                <a16:creationId xmlns:a16="http://schemas.microsoft.com/office/drawing/2014/main" id="{93F5AD7F-B32D-44B7-998E-88714DC7DE27}"/>
              </a:ext>
            </a:extLst>
          </p:cNvPr>
          <p:cNvGraphicFramePr>
            <a:graphicFrameLocks noChangeAspect="1"/>
          </p:cNvGraphicFramePr>
          <p:nvPr/>
        </p:nvGraphicFramePr>
        <p:xfrm>
          <a:off x="527244" y="1936020"/>
          <a:ext cx="779512" cy="579994"/>
        </p:xfrm>
        <a:graphic>
          <a:graphicData uri="http://schemas.openxmlformats.org/presentationml/2006/ole">
            <mc:AlternateContent xmlns:mc="http://schemas.openxmlformats.org/markup-compatibility/2006">
              <mc:Choice xmlns:v="urn:schemas-microsoft-com:vml" Requires="v">
                <p:oleObj name="Equation" r:id="rId8" imgW="533169" imgH="393529" progId="Equation.DSMT4">
                  <p:embed/>
                </p:oleObj>
              </mc:Choice>
              <mc:Fallback>
                <p:oleObj name="Equation" r:id="rId8" imgW="533169" imgH="393529" progId="Equation.DSMT4">
                  <p:embed/>
                  <p:pic>
                    <p:nvPicPr>
                      <p:cNvPr id="5" name="Object 4">
                        <a:extLst>
                          <a:ext uri="{FF2B5EF4-FFF2-40B4-BE49-F238E27FC236}">
                            <a16:creationId xmlns:a16="http://schemas.microsoft.com/office/drawing/2014/main" id="{93F5AD7F-B32D-44B7-998E-88714DC7DE2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7244" y="1936020"/>
                        <a:ext cx="779512" cy="579994"/>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5310121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4767928" cy="584775"/>
          </a:xfrm>
          <a:prstGeom prst="rect">
            <a:avLst/>
          </a:prstGeom>
          <a:noFill/>
        </p:spPr>
        <p:txBody>
          <a:bodyPr wrap="square" rtlCol="0">
            <a:spAutoFit/>
          </a:bodyPr>
          <a:lstStyle/>
          <a:p>
            <a:r>
              <a:rPr lang="en-US" sz="3200" b="1" u="sng"/>
              <a:t>GR: Dust, Fluid Dynamics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F8A71603-0D4E-4624-ADC0-17028DACD8FC}"/>
              </a:ext>
            </a:extLst>
          </p:cNvPr>
          <p:cNvSpPr txBox="1"/>
          <p:nvPr/>
        </p:nvSpPr>
        <p:spPr>
          <a:xfrm>
            <a:off x="446049" y="991444"/>
            <a:ext cx="11184673" cy="338554"/>
          </a:xfrm>
          <a:prstGeom prst="rect">
            <a:avLst/>
          </a:prstGeom>
          <a:noFill/>
        </p:spPr>
        <p:txBody>
          <a:bodyPr wrap="square" rtlCol="0">
            <a:spAutoFit/>
          </a:bodyPr>
          <a:lstStyle/>
          <a:p>
            <a:r>
              <a:rPr lang="en-US" sz="1600"/>
              <a:t>And otherwise, just like in SR, we find that dust and fluid, EM fields, obey their usual equations:</a:t>
            </a:r>
          </a:p>
        </p:txBody>
      </p:sp>
      <p:sp>
        <p:nvSpPr>
          <p:cNvPr id="6" name="TextBox 5">
            <a:extLst>
              <a:ext uri="{FF2B5EF4-FFF2-40B4-BE49-F238E27FC236}">
                <a16:creationId xmlns:a16="http://schemas.microsoft.com/office/drawing/2014/main" id="{45AC8B29-FD0A-4C4E-AA75-5BDFF63B3BCE}"/>
              </a:ext>
            </a:extLst>
          </p:cNvPr>
          <p:cNvSpPr txBox="1"/>
          <p:nvPr/>
        </p:nvSpPr>
        <p:spPr>
          <a:xfrm>
            <a:off x="446049" y="1248937"/>
            <a:ext cx="290464" cy="369332"/>
          </a:xfrm>
          <a:prstGeom prst="rect">
            <a:avLst/>
          </a:prstGeom>
          <a:noFill/>
        </p:spPr>
        <p:txBody>
          <a:bodyPr wrap="none" rtlCol="0">
            <a:spAutoFit/>
          </a:bodyPr>
          <a:lstStyle/>
          <a:p>
            <a:r>
              <a:rPr lang="en-US"/>
              <a:t>  </a:t>
            </a:r>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A4B57A3E-1ACF-4048-85C7-4F6F480F8120}"/>
              </a:ext>
            </a:extLst>
          </p:cNvPr>
          <p:cNvGraphicFramePr>
            <a:graphicFrameLocks noChangeAspect="1"/>
          </p:cNvGraphicFramePr>
          <p:nvPr>
            <p:extLst>
              <p:ext uri="{D42A27DB-BD31-4B8C-83A1-F6EECF244321}">
                <p14:modId xmlns:p14="http://schemas.microsoft.com/office/powerpoint/2010/main" val="4085011012"/>
              </p:ext>
            </p:extLst>
          </p:nvPr>
        </p:nvGraphicFramePr>
        <p:xfrm>
          <a:off x="518475" y="1538230"/>
          <a:ext cx="763570" cy="610856"/>
        </p:xfrm>
        <a:graphic>
          <a:graphicData uri="http://schemas.openxmlformats.org/presentationml/2006/ole">
            <mc:AlternateContent xmlns:mc="http://schemas.openxmlformats.org/markup-compatibility/2006">
              <mc:Choice xmlns:v="urn:schemas-microsoft-com:vml" Requires="v">
                <p:oleObj name="Equation" r:id="rId2" imgW="571320" imgH="457200" progId="Equation.DSMT4">
                  <p:embed/>
                </p:oleObj>
              </mc:Choice>
              <mc:Fallback>
                <p:oleObj name="Equation" r:id="rId2" imgW="571320" imgH="457200" progId="Equation.DSMT4">
                  <p:embed/>
                  <p:pic>
                    <p:nvPicPr>
                      <p:cNvPr id="8" name="Object 7">
                        <a:extLst>
                          <a:ext uri="{FF2B5EF4-FFF2-40B4-BE49-F238E27FC236}">
                            <a16:creationId xmlns:a16="http://schemas.microsoft.com/office/drawing/2014/main" id="{A4B57A3E-1ACF-4048-85C7-4F6F480F8120}"/>
                          </a:ext>
                        </a:extLst>
                      </p:cNvPr>
                      <p:cNvPicPr>
                        <a:picLocks noChangeAspect="1" noChangeArrowheads="1"/>
                      </p:cNvPicPr>
                      <p:nvPr/>
                    </p:nvPicPr>
                    <p:blipFill>
                      <a:blip r:embed="rId3"/>
                      <a:srcRect/>
                      <a:stretch>
                        <a:fillRect/>
                      </a:stretch>
                    </p:blipFill>
                    <p:spPr bwMode="auto">
                      <a:xfrm>
                        <a:off x="518475" y="1538230"/>
                        <a:ext cx="763570" cy="610856"/>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11707690-B755-42AC-B626-BB20F41D11A1}"/>
              </a:ext>
            </a:extLst>
          </p:cNvPr>
          <p:cNvGraphicFramePr>
            <a:graphicFrameLocks noChangeAspect="1"/>
          </p:cNvGraphicFramePr>
          <p:nvPr>
            <p:extLst>
              <p:ext uri="{D42A27DB-BD31-4B8C-83A1-F6EECF244321}">
                <p14:modId xmlns:p14="http://schemas.microsoft.com/office/powerpoint/2010/main" val="4159336660"/>
              </p:ext>
            </p:extLst>
          </p:nvPr>
        </p:nvGraphicFramePr>
        <p:xfrm>
          <a:off x="542925" y="2889250"/>
          <a:ext cx="846138" cy="317500"/>
        </p:xfrm>
        <a:graphic>
          <a:graphicData uri="http://schemas.openxmlformats.org/presentationml/2006/ole">
            <mc:AlternateContent xmlns:mc="http://schemas.openxmlformats.org/markup-compatibility/2006">
              <mc:Choice xmlns:v="urn:schemas-microsoft-com:vml" Requires="v">
                <p:oleObj name="Equation" r:id="rId4" imgW="685800" imgH="253800" progId="Equation.DSMT4">
                  <p:embed/>
                </p:oleObj>
              </mc:Choice>
              <mc:Fallback>
                <p:oleObj name="Equation" r:id="rId4" imgW="685800" imgH="253800" progId="Equation.DSMT4">
                  <p:embed/>
                  <p:pic>
                    <p:nvPicPr>
                      <p:cNvPr id="10" name="Object 9">
                        <a:extLst>
                          <a:ext uri="{FF2B5EF4-FFF2-40B4-BE49-F238E27FC236}">
                            <a16:creationId xmlns:a16="http://schemas.microsoft.com/office/drawing/2014/main" id="{11707690-B755-42AC-B626-BB20F41D11A1}"/>
                          </a:ext>
                        </a:extLst>
                      </p:cNvPr>
                      <p:cNvPicPr>
                        <a:picLocks noChangeAspect="1" noChangeArrowheads="1"/>
                      </p:cNvPicPr>
                      <p:nvPr/>
                    </p:nvPicPr>
                    <p:blipFill>
                      <a:blip r:embed="rId5"/>
                      <a:srcRect/>
                      <a:stretch>
                        <a:fillRect/>
                      </a:stretch>
                    </p:blipFill>
                    <p:spPr bwMode="auto">
                      <a:xfrm>
                        <a:off x="542925" y="2889250"/>
                        <a:ext cx="846138" cy="317500"/>
                      </a:xfrm>
                      <a:prstGeom prst="rect">
                        <a:avLst/>
                      </a:prstGeom>
                      <a:solidFill>
                        <a:srgbClr val="CCFFCC"/>
                      </a:solidFill>
                    </p:spPr>
                  </p:pic>
                </p:oleObj>
              </mc:Fallback>
            </mc:AlternateContent>
          </a:graphicData>
        </a:graphic>
      </p:graphicFrame>
      <p:graphicFrame>
        <p:nvGraphicFramePr>
          <p:cNvPr id="18" name="Object 17">
            <a:extLst>
              <a:ext uri="{FF2B5EF4-FFF2-40B4-BE49-F238E27FC236}">
                <a16:creationId xmlns:a16="http://schemas.microsoft.com/office/drawing/2014/main" id="{B5230685-E97C-453C-91B6-97AEB9370E33}"/>
              </a:ext>
            </a:extLst>
          </p:cNvPr>
          <p:cNvGraphicFramePr>
            <a:graphicFrameLocks noChangeAspect="1"/>
          </p:cNvGraphicFramePr>
          <p:nvPr/>
        </p:nvGraphicFramePr>
        <p:xfrm>
          <a:off x="2208786" y="1566639"/>
          <a:ext cx="4957763" cy="554038"/>
        </p:xfrm>
        <a:graphic>
          <a:graphicData uri="http://schemas.openxmlformats.org/presentationml/2006/ole">
            <mc:AlternateContent xmlns:mc="http://schemas.openxmlformats.org/markup-compatibility/2006">
              <mc:Choice xmlns:v="urn:schemas-microsoft-com:vml" Requires="v">
                <p:oleObj name="Equation" r:id="rId6" imgW="3543120" imgH="393480" progId="Equation.DSMT4">
                  <p:embed/>
                </p:oleObj>
              </mc:Choice>
              <mc:Fallback>
                <p:oleObj name="Equation" r:id="rId6" imgW="3543120" imgH="393480" progId="Equation.DSMT4">
                  <p:embed/>
                  <p:pic>
                    <p:nvPicPr>
                      <p:cNvPr id="18" name="Object 17">
                        <a:extLst>
                          <a:ext uri="{FF2B5EF4-FFF2-40B4-BE49-F238E27FC236}">
                            <a16:creationId xmlns:a16="http://schemas.microsoft.com/office/drawing/2014/main" id="{B5230685-E97C-453C-91B6-97AEB9370E33}"/>
                          </a:ext>
                        </a:extLst>
                      </p:cNvPr>
                      <p:cNvPicPr>
                        <a:picLocks noChangeAspect="1" noChangeArrowheads="1"/>
                      </p:cNvPicPr>
                      <p:nvPr/>
                    </p:nvPicPr>
                    <p:blipFill>
                      <a:blip r:embed="rId7"/>
                      <a:srcRect/>
                      <a:stretch>
                        <a:fillRect/>
                      </a:stretch>
                    </p:blipFill>
                    <p:spPr bwMode="auto">
                      <a:xfrm>
                        <a:off x="2208786" y="1566639"/>
                        <a:ext cx="4957763" cy="554038"/>
                      </a:xfrm>
                      <a:prstGeom prst="rect">
                        <a:avLst/>
                      </a:prstGeom>
                      <a:noFill/>
                      <a:ln>
                        <a:solidFill>
                          <a:srgbClr val="0070C0"/>
                        </a:solidFill>
                      </a:ln>
                    </p:spPr>
                  </p:pic>
                </p:oleObj>
              </mc:Fallback>
            </mc:AlternateContent>
          </a:graphicData>
        </a:graphic>
      </p:graphicFrame>
      <p:graphicFrame>
        <p:nvGraphicFramePr>
          <p:cNvPr id="20" name="Object 19">
            <a:extLst>
              <a:ext uri="{FF2B5EF4-FFF2-40B4-BE49-F238E27FC236}">
                <a16:creationId xmlns:a16="http://schemas.microsoft.com/office/drawing/2014/main" id="{B43479D0-D0EE-4AFC-A459-2A106F2C40D8}"/>
              </a:ext>
            </a:extLst>
          </p:cNvPr>
          <p:cNvGraphicFramePr>
            <a:graphicFrameLocks noChangeAspect="1"/>
          </p:cNvGraphicFramePr>
          <p:nvPr>
            <p:extLst>
              <p:ext uri="{D42A27DB-BD31-4B8C-83A1-F6EECF244321}">
                <p14:modId xmlns:p14="http://schemas.microsoft.com/office/powerpoint/2010/main" val="20052098"/>
              </p:ext>
            </p:extLst>
          </p:nvPr>
        </p:nvGraphicFramePr>
        <p:xfrm>
          <a:off x="2208786" y="2636838"/>
          <a:ext cx="4884738" cy="681037"/>
        </p:xfrm>
        <a:graphic>
          <a:graphicData uri="http://schemas.openxmlformats.org/presentationml/2006/ole">
            <mc:AlternateContent xmlns:mc="http://schemas.openxmlformats.org/markup-compatibility/2006">
              <mc:Choice xmlns:v="urn:schemas-microsoft-com:vml" Requires="v">
                <p:oleObj name="Equation" r:id="rId8" imgW="3492360" imgH="482400" progId="Equation.DSMT4">
                  <p:embed/>
                </p:oleObj>
              </mc:Choice>
              <mc:Fallback>
                <p:oleObj name="Equation" r:id="rId8" imgW="3492360" imgH="482400" progId="Equation.DSMT4">
                  <p:embed/>
                  <p:pic>
                    <p:nvPicPr>
                      <p:cNvPr id="20" name="Object 19">
                        <a:extLst>
                          <a:ext uri="{FF2B5EF4-FFF2-40B4-BE49-F238E27FC236}">
                            <a16:creationId xmlns:a16="http://schemas.microsoft.com/office/drawing/2014/main" id="{B43479D0-D0EE-4AFC-A459-2A106F2C40D8}"/>
                          </a:ext>
                        </a:extLst>
                      </p:cNvPr>
                      <p:cNvPicPr>
                        <a:picLocks noChangeAspect="1" noChangeArrowheads="1"/>
                      </p:cNvPicPr>
                      <p:nvPr/>
                    </p:nvPicPr>
                    <p:blipFill>
                      <a:blip r:embed="rId9"/>
                      <a:srcRect/>
                      <a:stretch>
                        <a:fillRect/>
                      </a:stretch>
                    </p:blipFill>
                    <p:spPr bwMode="auto">
                      <a:xfrm>
                        <a:off x="2208786" y="2636838"/>
                        <a:ext cx="4884738" cy="681037"/>
                      </a:xfrm>
                      <a:prstGeom prst="rect">
                        <a:avLst/>
                      </a:prstGeom>
                      <a:noFill/>
                      <a:ln>
                        <a:solidFill>
                          <a:srgbClr val="0070C0"/>
                        </a:solidFill>
                      </a:ln>
                    </p:spPr>
                  </p:pic>
                </p:oleObj>
              </mc:Fallback>
            </mc:AlternateContent>
          </a:graphicData>
        </a:graphic>
      </p:graphicFrame>
    </p:spTree>
    <p:extLst>
      <p:ext uri="{BB962C8B-B14F-4D97-AF65-F5344CB8AC3E}">
        <p14:creationId xmlns:p14="http://schemas.microsoft.com/office/powerpoint/2010/main" val="918573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C7BB9-B0EE-467D-9F93-3C06C182D3E9}"/>
              </a:ext>
            </a:extLst>
          </p:cNvPr>
          <p:cNvSpPr txBox="1"/>
          <p:nvPr/>
        </p:nvSpPr>
        <p:spPr>
          <a:xfrm>
            <a:off x="3592326" y="194291"/>
            <a:ext cx="4578308" cy="584775"/>
          </a:xfrm>
          <a:prstGeom prst="rect">
            <a:avLst/>
          </a:prstGeom>
          <a:noFill/>
        </p:spPr>
        <p:txBody>
          <a:bodyPr wrap="square" rtlCol="0">
            <a:spAutoFit/>
          </a:bodyPr>
          <a:lstStyle/>
          <a:p>
            <a:r>
              <a:rPr lang="en-US" sz="3200" b="1" u="sng"/>
              <a:t>Work-Energy Equation</a:t>
            </a:r>
            <a:endParaRPr lang="en-US" b="1" u="sng"/>
          </a:p>
        </p:txBody>
      </p:sp>
      <p:graphicFrame>
        <p:nvGraphicFramePr>
          <p:cNvPr id="4" name="Object 3">
            <a:extLst>
              <a:ext uri="{FF2B5EF4-FFF2-40B4-BE49-F238E27FC236}">
                <a16:creationId xmlns:a16="http://schemas.microsoft.com/office/drawing/2014/main" id="{084057F5-CF92-459B-A626-07694B9B6B37}"/>
              </a:ext>
            </a:extLst>
          </p:cNvPr>
          <p:cNvGraphicFramePr>
            <a:graphicFrameLocks noChangeAspect="1"/>
          </p:cNvGraphicFramePr>
          <p:nvPr/>
        </p:nvGraphicFramePr>
        <p:xfrm>
          <a:off x="456848" y="1172769"/>
          <a:ext cx="3920308" cy="694481"/>
        </p:xfrm>
        <a:graphic>
          <a:graphicData uri="http://schemas.openxmlformats.org/presentationml/2006/ole">
            <mc:AlternateContent xmlns:mc="http://schemas.openxmlformats.org/markup-compatibility/2006">
              <mc:Choice xmlns:v="urn:schemas-microsoft-com:vml" Requires="v">
                <p:oleObj name="Equation" r:id="rId2" imgW="2755900" imgH="482600" progId="Equation.DSMT4">
                  <p:embed/>
                </p:oleObj>
              </mc:Choice>
              <mc:Fallback>
                <p:oleObj name="Equation" r:id="rId2" imgW="2755900" imgH="482600" progId="Equation.DSMT4">
                  <p:embed/>
                  <p:pic>
                    <p:nvPicPr>
                      <p:cNvPr id="4" name="Object 3">
                        <a:extLst>
                          <a:ext uri="{FF2B5EF4-FFF2-40B4-BE49-F238E27FC236}">
                            <a16:creationId xmlns:a16="http://schemas.microsoft.com/office/drawing/2014/main" id="{084057F5-CF92-459B-A626-07694B9B6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48" y="1172769"/>
                        <a:ext cx="3920308" cy="694481"/>
                      </a:xfrm>
                      <a:prstGeom prst="rect">
                        <a:avLst/>
                      </a:prstGeom>
                      <a:solidFill>
                        <a:srgbClr val="CCFFCC"/>
                      </a:solidFill>
                    </p:spPr>
                  </p:pic>
                </p:oleObj>
              </mc:Fallback>
            </mc:AlternateContent>
          </a:graphicData>
        </a:graphic>
      </p:graphicFrame>
      <p:graphicFrame>
        <p:nvGraphicFramePr>
          <p:cNvPr id="6" name="Object 5">
            <a:extLst>
              <a:ext uri="{FF2B5EF4-FFF2-40B4-BE49-F238E27FC236}">
                <a16:creationId xmlns:a16="http://schemas.microsoft.com/office/drawing/2014/main" id="{1F640A8B-058A-4B57-AF6C-13FCCC455D46}"/>
              </a:ext>
            </a:extLst>
          </p:cNvPr>
          <p:cNvGraphicFramePr>
            <a:graphicFrameLocks noChangeAspect="1"/>
          </p:cNvGraphicFramePr>
          <p:nvPr/>
        </p:nvGraphicFramePr>
        <p:xfrm>
          <a:off x="456848" y="3125921"/>
          <a:ext cx="6034882" cy="710954"/>
        </p:xfrm>
        <a:graphic>
          <a:graphicData uri="http://schemas.openxmlformats.org/presentationml/2006/ole">
            <mc:AlternateContent xmlns:mc="http://schemas.openxmlformats.org/markup-compatibility/2006">
              <mc:Choice xmlns:v="urn:schemas-microsoft-com:vml" Requires="v">
                <p:oleObj name="Equation" r:id="rId4" imgW="5816600" imgH="685800" progId="Equation.DSMT4">
                  <p:embed/>
                </p:oleObj>
              </mc:Choice>
              <mc:Fallback>
                <p:oleObj name="Equation" r:id="rId4" imgW="5816600" imgH="685800" progId="Equation.DSMT4">
                  <p:embed/>
                  <p:pic>
                    <p:nvPicPr>
                      <p:cNvPr id="6" name="Object 5">
                        <a:extLst>
                          <a:ext uri="{FF2B5EF4-FFF2-40B4-BE49-F238E27FC236}">
                            <a16:creationId xmlns:a16="http://schemas.microsoft.com/office/drawing/2014/main" id="{1F640A8B-058A-4B57-AF6C-13FCCC455D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848" y="3125921"/>
                        <a:ext cx="6034882" cy="710954"/>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9AC771E3-57C0-4CAE-9DDB-CF961616206B}"/>
              </a:ext>
            </a:extLst>
          </p:cNvPr>
          <p:cNvGraphicFramePr>
            <a:graphicFrameLocks noChangeAspect="1"/>
          </p:cNvGraphicFramePr>
          <p:nvPr/>
        </p:nvGraphicFramePr>
        <p:xfrm>
          <a:off x="1318432" y="4158532"/>
          <a:ext cx="6852202" cy="355879"/>
        </p:xfrm>
        <a:graphic>
          <a:graphicData uri="http://schemas.openxmlformats.org/presentationml/2006/ole">
            <mc:AlternateContent xmlns:mc="http://schemas.openxmlformats.org/markup-compatibility/2006">
              <mc:Choice xmlns:v="urn:schemas-microsoft-com:vml" Requires="v">
                <p:oleObj name="Equation" r:id="rId6" imgW="5283200" imgH="279400" progId="Equation.DSMT4">
                  <p:embed/>
                </p:oleObj>
              </mc:Choice>
              <mc:Fallback>
                <p:oleObj name="Equation" r:id="rId6" imgW="5283200" imgH="279400" progId="Equation.DSMT4">
                  <p:embed/>
                  <p:pic>
                    <p:nvPicPr>
                      <p:cNvPr id="8" name="Object 7">
                        <a:extLst>
                          <a:ext uri="{FF2B5EF4-FFF2-40B4-BE49-F238E27FC236}">
                            <a16:creationId xmlns:a16="http://schemas.microsoft.com/office/drawing/2014/main" id="{9AC771E3-57C0-4CAE-9DDB-CF961616206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18432" y="4158532"/>
                        <a:ext cx="6852202" cy="355879"/>
                      </a:xfrm>
                      <a:prstGeom prst="rect">
                        <a:avLst/>
                      </a:prstGeom>
                      <a:solidFill>
                        <a:srgbClr val="CCFFCC"/>
                      </a:solidFill>
                    </p:spPr>
                  </p:pic>
                </p:oleObj>
              </mc:Fallback>
            </mc:AlternateContent>
          </a:graphicData>
        </a:graphic>
      </p:graphicFrame>
      <p:graphicFrame>
        <p:nvGraphicFramePr>
          <p:cNvPr id="10" name="Object 9">
            <a:extLst>
              <a:ext uri="{FF2B5EF4-FFF2-40B4-BE49-F238E27FC236}">
                <a16:creationId xmlns:a16="http://schemas.microsoft.com/office/drawing/2014/main" id="{53EF6521-2B7C-4C10-8227-C88BF68EBA67}"/>
              </a:ext>
            </a:extLst>
          </p:cNvPr>
          <p:cNvGraphicFramePr>
            <a:graphicFrameLocks noChangeAspect="1"/>
          </p:cNvGraphicFramePr>
          <p:nvPr/>
        </p:nvGraphicFramePr>
        <p:xfrm>
          <a:off x="1318432" y="4698949"/>
          <a:ext cx="7022968" cy="322689"/>
        </p:xfrm>
        <a:graphic>
          <a:graphicData uri="http://schemas.openxmlformats.org/presentationml/2006/ole">
            <mc:AlternateContent xmlns:mc="http://schemas.openxmlformats.org/markup-compatibility/2006">
              <mc:Choice xmlns:v="urn:schemas-microsoft-com:vml" Requires="v">
                <p:oleObj name="Equation" r:id="rId8" imgW="4978400" imgH="228600" progId="Equation.DSMT4">
                  <p:embed/>
                </p:oleObj>
              </mc:Choice>
              <mc:Fallback>
                <p:oleObj name="Equation" r:id="rId8" imgW="4978400" imgH="228600" progId="Equation.DSMT4">
                  <p:embed/>
                  <p:pic>
                    <p:nvPicPr>
                      <p:cNvPr id="10" name="Object 9">
                        <a:extLst>
                          <a:ext uri="{FF2B5EF4-FFF2-40B4-BE49-F238E27FC236}">
                            <a16:creationId xmlns:a16="http://schemas.microsoft.com/office/drawing/2014/main" id="{53EF6521-2B7C-4C10-8227-C88BF68EBA6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8432" y="4698949"/>
                        <a:ext cx="7022968" cy="322689"/>
                      </a:xfrm>
                      <a:prstGeom prst="rect">
                        <a:avLst/>
                      </a:prstGeom>
                      <a:solidFill>
                        <a:srgbClr val="CCFFCC"/>
                      </a:solidFill>
                    </p:spPr>
                  </p:pic>
                </p:oleObj>
              </mc:Fallback>
            </mc:AlternateContent>
          </a:graphicData>
        </a:graphic>
      </p:graphicFrame>
      <p:graphicFrame>
        <p:nvGraphicFramePr>
          <p:cNvPr id="12" name="Object 11">
            <a:extLst>
              <a:ext uri="{FF2B5EF4-FFF2-40B4-BE49-F238E27FC236}">
                <a16:creationId xmlns:a16="http://schemas.microsoft.com/office/drawing/2014/main" id="{936D1784-3603-4F4A-BD92-47D9B70CB2C9}"/>
              </a:ext>
            </a:extLst>
          </p:cNvPr>
          <p:cNvGraphicFramePr>
            <a:graphicFrameLocks noChangeAspect="1"/>
          </p:cNvGraphicFramePr>
          <p:nvPr/>
        </p:nvGraphicFramePr>
        <p:xfrm>
          <a:off x="571512" y="5295855"/>
          <a:ext cx="1728627" cy="450068"/>
        </p:xfrm>
        <a:graphic>
          <a:graphicData uri="http://schemas.openxmlformats.org/presentationml/2006/ole">
            <mc:AlternateContent xmlns:mc="http://schemas.openxmlformats.org/markup-compatibility/2006">
              <mc:Choice xmlns:v="urn:schemas-microsoft-com:vml" Requires="v">
                <p:oleObj name="Equation" r:id="rId10" imgW="1497950" imgH="393529" progId="Equation.DSMT4">
                  <p:embed/>
                </p:oleObj>
              </mc:Choice>
              <mc:Fallback>
                <p:oleObj name="Equation" r:id="rId10" imgW="1497950" imgH="393529" progId="Equation.DSMT4">
                  <p:embed/>
                  <p:pic>
                    <p:nvPicPr>
                      <p:cNvPr id="12" name="Object 11">
                        <a:extLst>
                          <a:ext uri="{FF2B5EF4-FFF2-40B4-BE49-F238E27FC236}">
                            <a16:creationId xmlns:a16="http://schemas.microsoft.com/office/drawing/2014/main" id="{936D1784-3603-4F4A-BD92-47D9B70CB2C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1512" y="5295855"/>
                        <a:ext cx="1728627" cy="450068"/>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184B2B96-444C-47AF-8439-684A95BC06E7}"/>
              </a:ext>
            </a:extLst>
          </p:cNvPr>
          <p:cNvGraphicFramePr>
            <a:graphicFrameLocks noChangeAspect="1"/>
          </p:cNvGraphicFramePr>
          <p:nvPr/>
        </p:nvGraphicFramePr>
        <p:xfrm>
          <a:off x="571512" y="6091297"/>
          <a:ext cx="4228604" cy="322689"/>
        </p:xfrm>
        <a:graphic>
          <a:graphicData uri="http://schemas.openxmlformats.org/presentationml/2006/ole">
            <mc:AlternateContent xmlns:mc="http://schemas.openxmlformats.org/markup-compatibility/2006">
              <mc:Choice xmlns:v="urn:schemas-microsoft-com:vml" Requires="v">
                <p:oleObj name="Equation" r:id="rId12" imgW="3390900" imgH="254000" progId="Equation.DSMT4">
                  <p:embed/>
                </p:oleObj>
              </mc:Choice>
              <mc:Fallback>
                <p:oleObj name="Equation" r:id="rId12" imgW="3390900" imgH="254000" progId="Equation.DSMT4">
                  <p:embed/>
                  <p:pic>
                    <p:nvPicPr>
                      <p:cNvPr id="14" name="Object 13">
                        <a:extLst>
                          <a:ext uri="{FF2B5EF4-FFF2-40B4-BE49-F238E27FC236}">
                            <a16:creationId xmlns:a16="http://schemas.microsoft.com/office/drawing/2014/main" id="{184B2B96-444C-47AF-8439-684A95BC06E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1512" y="6091297"/>
                        <a:ext cx="4228604" cy="322689"/>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5E954CA7-E544-4F75-B88F-4EF14498169F}"/>
              </a:ext>
            </a:extLst>
          </p:cNvPr>
          <p:cNvGraphicFramePr>
            <a:graphicFrameLocks noChangeAspect="1"/>
          </p:cNvGraphicFramePr>
          <p:nvPr/>
        </p:nvGraphicFramePr>
        <p:xfrm>
          <a:off x="456848" y="2373749"/>
          <a:ext cx="2994790" cy="499472"/>
        </p:xfrm>
        <a:graphic>
          <a:graphicData uri="http://schemas.openxmlformats.org/presentationml/2006/ole">
            <mc:AlternateContent xmlns:mc="http://schemas.openxmlformats.org/markup-compatibility/2006">
              <mc:Choice xmlns:v="urn:schemas-microsoft-com:vml" Requires="v">
                <p:oleObj name="Equation" r:id="rId14" imgW="2336800" imgH="393700" progId="Equation.DSMT4">
                  <p:embed/>
                </p:oleObj>
              </mc:Choice>
              <mc:Fallback>
                <p:oleObj name="Equation" r:id="rId14" imgW="2336800" imgH="393700" progId="Equation.DSMT4">
                  <p:embed/>
                  <p:pic>
                    <p:nvPicPr>
                      <p:cNvPr id="16" name="Object 15">
                        <a:extLst>
                          <a:ext uri="{FF2B5EF4-FFF2-40B4-BE49-F238E27FC236}">
                            <a16:creationId xmlns:a16="http://schemas.microsoft.com/office/drawing/2014/main" id="{5E954CA7-E544-4F75-B88F-4EF14498169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6848" y="2373749"/>
                        <a:ext cx="2994790" cy="499472"/>
                      </a:xfrm>
                      <a:prstGeom prst="rect">
                        <a:avLst/>
                      </a:prstGeom>
                      <a:solidFill>
                        <a:srgbClr val="CCFFCC"/>
                      </a:solidFill>
                    </p:spPr>
                  </p:pic>
                </p:oleObj>
              </mc:Fallback>
            </mc:AlternateContent>
          </a:graphicData>
        </a:graphic>
      </p:graphicFrame>
      <p:sp>
        <p:nvSpPr>
          <p:cNvPr id="17" name="TextBox 16">
            <a:extLst>
              <a:ext uri="{FF2B5EF4-FFF2-40B4-BE49-F238E27FC236}">
                <a16:creationId xmlns:a16="http://schemas.microsoft.com/office/drawing/2014/main" id="{F15A372D-937D-4C91-99DE-79E6D333AAA3}"/>
              </a:ext>
            </a:extLst>
          </p:cNvPr>
          <p:cNvSpPr txBox="1"/>
          <p:nvPr/>
        </p:nvSpPr>
        <p:spPr>
          <a:xfrm>
            <a:off x="5016139" y="1124619"/>
            <a:ext cx="2969429" cy="646331"/>
          </a:xfrm>
          <a:prstGeom prst="rect">
            <a:avLst/>
          </a:prstGeom>
          <a:noFill/>
        </p:spPr>
        <p:txBody>
          <a:bodyPr wrap="square" rtlCol="0">
            <a:spAutoFit/>
          </a:bodyPr>
          <a:lstStyle/>
          <a:p>
            <a:r>
              <a:rPr lang="en-US"/>
              <a:t>If pure rotation, then we can write work as:</a:t>
            </a:r>
          </a:p>
        </p:txBody>
      </p:sp>
      <p:sp>
        <p:nvSpPr>
          <p:cNvPr id="18" name="Rectangle 32">
            <a:extLst>
              <a:ext uri="{FF2B5EF4-FFF2-40B4-BE49-F238E27FC236}">
                <a16:creationId xmlns:a16="http://schemas.microsoft.com/office/drawing/2014/main" id="{624ABE93-092C-4372-AA74-EC7EAF4F5A29}"/>
              </a:ext>
            </a:extLst>
          </p:cNvPr>
          <p:cNvSpPr>
            <a:spLocks noChangeArrowheads="1"/>
          </p:cNvSpPr>
          <p:nvPr/>
        </p:nvSpPr>
        <p:spPr bwMode="auto">
          <a:xfrm>
            <a:off x="1659117" y="19389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4E283513-2FE6-4664-9E9E-AE3C40A0FA15}"/>
              </a:ext>
            </a:extLst>
          </p:cNvPr>
          <p:cNvGraphicFramePr>
            <a:graphicFrameLocks noChangeAspect="1"/>
          </p:cNvGraphicFramePr>
          <p:nvPr/>
        </p:nvGraphicFramePr>
        <p:xfrm>
          <a:off x="8170634" y="1079141"/>
          <a:ext cx="1190182" cy="751304"/>
        </p:xfrm>
        <a:graphic>
          <a:graphicData uri="http://schemas.openxmlformats.org/presentationml/2006/ole">
            <mc:AlternateContent xmlns:mc="http://schemas.openxmlformats.org/markup-compatibility/2006">
              <mc:Choice xmlns:v="urn:schemas-microsoft-com:vml" Requires="v">
                <p:oleObj name="Equation" r:id="rId16" imgW="761760" imgH="482400" progId="Equation.DSMT4">
                  <p:embed/>
                </p:oleObj>
              </mc:Choice>
              <mc:Fallback>
                <p:oleObj name="Equation" r:id="rId16" imgW="761760" imgH="482400" progId="Equation.DSMT4">
                  <p:embed/>
                  <p:pic>
                    <p:nvPicPr>
                      <p:cNvPr id="19" name="Object 18">
                        <a:extLst>
                          <a:ext uri="{FF2B5EF4-FFF2-40B4-BE49-F238E27FC236}">
                            <a16:creationId xmlns:a16="http://schemas.microsoft.com/office/drawing/2014/main" id="{4E283513-2FE6-4664-9E9E-AE3C40A0FA15}"/>
                          </a:ext>
                        </a:extLst>
                      </p:cNvPr>
                      <p:cNvPicPr>
                        <a:picLocks noChangeAspect="1" noChangeArrowheads="1"/>
                      </p:cNvPicPr>
                      <p:nvPr/>
                    </p:nvPicPr>
                    <p:blipFill>
                      <a:blip r:embed="rId17"/>
                      <a:srcRect/>
                      <a:stretch>
                        <a:fillRect/>
                      </a:stretch>
                    </p:blipFill>
                    <p:spPr bwMode="auto">
                      <a:xfrm>
                        <a:off x="8170634" y="1079141"/>
                        <a:ext cx="1190182" cy="751304"/>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FFB39F49-B388-48C6-BCBB-8335A91A91CE}"/>
              </a:ext>
            </a:extLst>
          </p:cNvPr>
          <p:cNvGraphicFramePr>
            <a:graphicFrameLocks noChangeAspect="1"/>
          </p:cNvGraphicFramePr>
          <p:nvPr/>
        </p:nvGraphicFramePr>
        <p:xfrm>
          <a:off x="8170634" y="2297973"/>
          <a:ext cx="1190182" cy="553058"/>
        </p:xfrm>
        <a:graphic>
          <a:graphicData uri="http://schemas.openxmlformats.org/presentationml/2006/ole">
            <mc:AlternateContent xmlns:mc="http://schemas.openxmlformats.org/markup-compatibility/2006">
              <mc:Choice xmlns:v="urn:schemas-microsoft-com:vml" Requires="v">
                <p:oleObj name="Equation" r:id="rId18" imgW="850531" imgH="393529" progId="Equation.DSMT4">
                  <p:embed/>
                </p:oleObj>
              </mc:Choice>
              <mc:Fallback>
                <p:oleObj name="Equation" r:id="rId18" imgW="850531" imgH="393529" progId="Equation.DSMT4">
                  <p:embed/>
                  <p:pic>
                    <p:nvPicPr>
                      <p:cNvPr id="21" name="Object 20">
                        <a:extLst>
                          <a:ext uri="{FF2B5EF4-FFF2-40B4-BE49-F238E27FC236}">
                            <a16:creationId xmlns:a16="http://schemas.microsoft.com/office/drawing/2014/main" id="{FFB39F49-B388-48C6-BCBB-8335A91A91CE}"/>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170634" y="2297973"/>
                        <a:ext cx="1190182" cy="553058"/>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90318008-6BC7-4536-AF83-9F27FF000DA7}"/>
              </a:ext>
            </a:extLst>
          </p:cNvPr>
          <p:cNvSpPr txBox="1"/>
          <p:nvPr/>
        </p:nvSpPr>
        <p:spPr>
          <a:xfrm>
            <a:off x="5016139" y="2205730"/>
            <a:ext cx="2969429" cy="646331"/>
          </a:xfrm>
          <a:prstGeom prst="rect">
            <a:avLst/>
          </a:prstGeom>
          <a:noFill/>
        </p:spPr>
        <p:txBody>
          <a:bodyPr wrap="square" rtlCol="0">
            <a:spAutoFit/>
          </a:bodyPr>
          <a:lstStyle/>
          <a:p>
            <a:r>
              <a:rPr lang="en-US"/>
              <a:t>If pure rotation, then we can write work as:</a:t>
            </a:r>
          </a:p>
        </p:txBody>
      </p:sp>
    </p:spTree>
    <p:extLst>
      <p:ext uri="{BB962C8B-B14F-4D97-AF65-F5344CB8AC3E}">
        <p14:creationId xmlns:p14="http://schemas.microsoft.com/office/powerpoint/2010/main" val="25332020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4767928" cy="584775"/>
          </a:xfrm>
          <a:prstGeom prst="rect">
            <a:avLst/>
          </a:prstGeom>
          <a:noFill/>
        </p:spPr>
        <p:txBody>
          <a:bodyPr wrap="square" rtlCol="0">
            <a:spAutoFit/>
          </a:bodyPr>
          <a:lstStyle/>
          <a:p>
            <a:r>
              <a:rPr lang="en-US" sz="3200" b="1" u="sng"/>
              <a:t>GR: (death?) Stars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215BC676-4631-450C-B77C-DF6B0E817F2D}"/>
              </a:ext>
            </a:extLst>
          </p:cNvPr>
          <p:cNvGraphicFramePr>
            <a:graphicFrameLocks noChangeAspect="1"/>
          </p:cNvGraphicFramePr>
          <p:nvPr/>
        </p:nvGraphicFramePr>
        <p:xfrm>
          <a:off x="8057310" y="1111767"/>
          <a:ext cx="3611563" cy="2035175"/>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8057310" y="1111767"/>
                        <a:ext cx="3611563" cy="203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a:extLst>
              <a:ext uri="{FF2B5EF4-FFF2-40B4-BE49-F238E27FC236}">
                <a16:creationId xmlns:a16="http://schemas.microsoft.com/office/drawing/2014/main" id="{3AF9A380-AEC7-4C57-BA71-0318775E55BB}"/>
              </a:ext>
            </a:extLst>
          </p:cNvPr>
          <p:cNvSpPr txBox="1"/>
          <p:nvPr/>
        </p:nvSpPr>
        <p:spPr>
          <a:xfrm>
            <a:off x="301556" y="1001104"/>
            <a:ext cx="6994189" cy="584775"/>
          </a:xfrm>
          <a:prstGeom prst="rect">
            <a:avLst/>
          </a:prstGeom>
          <a:noFill/>
        </p:spPr>
        <p:txBody>
          <a:bodyPr wrap="square" rtlCol="0">
            <a:spAutoFit/>
          </a:bodyPr>
          <a:lstStyle/>
          <a:p>
            <a:r>
              <a:rPr lang="en-US" sz="1600"/>
              <a:t>We can work out the metric for a spherically symmetric, static, mass.  The result is called the Schwarzild metric.  Outside the star, our equation would be:</a:t>
            </a:r>
          </a:p>
        </p:txBody>
      </p:sp>
      <p:graphicFrame>
        <p:nvGraphicFramePr>
          <p:cNvPr id="5" name="Object 4">
            <a:extLst>
              <a:ext uri="{FF2B5EF4-FFF2-40B4-BE49-F238E27FC236}">
                <a16:creationId xmlns:a16="http://schemas.microsoft.com/office/drawing/2014/main" id="{A57E85C2-F95A-4BC4-9EA0-869288735E62}"/>
              </a:ext>
            </a:extLst>
          </p:cNvPr>
          <p:cNvGraphicFramePr>
            <a:graphicFrameLocks noChangeAspect="1"/>
          </p:cNvGraphicFramePr>
          <p:nvPr/>
        </p:nvGraphicFramePr>
        <p:xfrm>
          <a:off x="382891" y="1706123"/>
          <a:ext cx="2965450" cy="585788"/>
        </p:xfrm>
        <a:graphic>
          <a:graphicData uri="http://schemas.openxmlformats.org/presentationml/2006/ole">
            <mc:AlternateContent xmlns:mc="http://schemas.openxmlformats.org/markup-compatibility/2006">
              <mc:Choice xmlns:v="urn:schemas-microsoft-com:vml" Requires="v">
                <p:oleObj name="Equation" r:id="rId4" imgW="2209680" imgH="431640" progId="Equation.DSMT4">
                  <p:embed/>
                </p:oleObj>
              </mc:Choice>
              <mc:Fallback>
                <p:oleObj name="Equation" r:id="rId4" imgW="2209680" imgH="431640" progId="Equation.DSMT4">
                  <p:embed/>
                  <p:pic>
                    <p:nvPicPr>
                      <p:cNvPr id="5" name="Object 4">
                        <a:extLst>
                          <a:ext uri="{FF2B5EF4-FFF2-40B4-BE49-F238E27FC236}">
                            <a16:creationId xmlns:a16="http://schemas.microsoft.com/office/drawing/2014/main" id="{A57E85C2-F95A-4BC4-9EA0-869288735E62}"/>
                          </a:ext>
                        </a:extLst>
                      </p:cNvPr>
                      <p:cNvPicPr>
                        <a:picLocks noChangeAspect="1" noChangeArrowheads="1"/>
                      </p:cNvPicPr>
                      <p:nvPr/>
                    </p:nvPicPr>
                    <p:blipFill>
                      <a:blip r:embed="rId5"/>
                      <a:srcRect/>
                      <a:stretch>
                        <a:fillRect/>
                      </a:stretch>
                    </p:blipFill>
                    <p:spPr bwMode="auto">
                      <a:xfrm>
                        <a:off x="382891" y="1706123"/>
                        <a:ext cx="2965450" cy="585788"/>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36CA6BB5-4F73-4362-B18E-C401C8366BCB}"/>
              </a:ext>
            </a:extLst>
          </p:cNvPr>
          <p:cNvSpPr txBox="1"/>
          <p:nvPr/>
        </p:nvSpPr>
        <p:spPr>
          <a:xfrm>
            <a:off x="301555" y="2412155"/>
            <a:ext cx="2324913" cy="338554"/>
          </a:xfrm>
          <a:prstGeom prst="rect">
            <a:avLst/>
          </a:prstGeom>
          <a:noFill/>
        </p:spPr>
        <p:txBody>
          <a:bodyPr wrap="square" rtlCol="0">
            <a:spAutoFit/>
          </a:bodyPr>
          <a:lstStyle/>
          <a:p>
            <a:r>
              <a:rPr lang="en-US" sz="1600"/>
              <a:t>We presume a form,</a:t>
            </a:r>
          </a:p>
        </p:txBody>
      </p:sp>
      <p:graphicFrame>
        <p:nvGraphicFramePr>
          <p:cNvPr id="9" name="Object 8">
            <a:extLst>
              <a:ext uri="{FF2B5EF4-FFF2-40B4-BE49-F238E27FC236}">
                <a16:creationId xmlns:a16="http://schemas.microsoft.com/office/drawing/2014/main" id="{B739B757-1650-4302-A88D-AD5268ED7B4A}"/>
              </a:ext>
            </a:extLst>
          </p:cNvPr>
          <p:cNvGraphicFramePr>
            <a:graphicFrameLocks noChangeAspect="1"/>
          </p:cNvGraphicFramePr>
          <p:nvPr/>
        </p:nvGraphicFramePr>
        <p:xfrm>
          <a:off x="382891" y="2870953"/>
          <a:ext cx="3932237" cy="312738"/>
        </p:xfrm>
        <a:graphic>
          <a:graphicData uri="http://schemas.openxmlformats.org/presentationml/2006/ole">
            <mc:AlternateContent xmlns:mc="http://schemas.openxmlformats.org/markup-compatibility/2006">
              <mc:Choice xmlns:v="urn:schemas-microsoft-com:vml" Requires="v">
                <p:oleObj name="Equation" r:id="rId6" imgW="2895480" imgH="228600" progId="Equation.DSMT4">
                  <p:embed/>
                </p:oleObj>
              </mc:Choice>
              <mc:Fallback>
                <p:oleObj name="Equation" r:id="rId6" imgW="2895480" imgH="228600" progId="Equation.DSMT4">
                  <p:embed/>
                  <p:pic>
                    <p:nvPicPr>
                      <p:cNvPr id="9" name="Object 8">
                        <a:extLst>
                          <a:ext uri="{FF2B5EF4-FFF2-40B4-BE49-F238E27FC236}">
                            <a16:creationId xmlns:a16="http://schemas.microsoft.com/office/drawing/2014/main" id="{B739B757-1650-4302-A88D-AD5268ED7B4A}"/>
                          </a:ext>
                        </a:extLst>
                      </p:cNvPr>
                      <p:cNvPicPr>
                        <a:picLocks noChangeAspect="1" noChangeArrowheads="1"/>
                      </p:cNvPicPr>
                      <p:nvPr/>
                    </p:nvPicPr>
                    <p:blipFill>
                      <a:blip r:embed="rId7"/>
                      <a:srcRect/>
                      <a:stretch>
                        <a:fillRect/>
                      </a:stretch>
                    </p:blipFill>
                    <p:spPr bwMode="auto">
                      <a:xfrm>
                        <a:off x="382891" y="2870953"/>
                        <a:ext cx="3932237" cy="312738"/>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DD7ECE6F-AD0B-4D17-B006-9408412687EA}"/>
              </a:ext>
            </a:extLst>
          </p:cNvPr>
          <p:cNvSpPr txBox="1"/>
          <p:nvPr/>
        </p:nvSpPr>
        <p:spPr>
          <a:xfrm>
            <a:off x="301554" y="3341937"/>
            <a:ext cx="9377467" cy="584775"/>
          </a:xfrm>
          <a:prstGeom prst="rect">
            <a:avLst/>
          </a:prstGeom>
          <a:noFill/>
        </p:spPr>
        <p:txBody>
          <a:bodyPr wrap="square" rtlCol="0">
            <a:spAutoFit/>
          </a:bodyPr>
          <a:lstStyle/>
          <a:p>
            <a:r>
              <a:rPr lang="en-US" sz="1600"/>
              <a:t>where the vectors cited point in the time-like, radial, polar (or whatever it’s called), and azimuthal directions.  Plugging this into the equation and solving, we find:</a:t>
            </a:r>
          </a:p>
        </p:txBody>
      </p:sp>
      <p:graphicFrame>
        <p:nvGraphicFramePr>
          <p:cNvPr id="12" name="Object 11">
            <a:extLst>
              <a:ext uri="{FF2B5EF4-FFF2-40B4-BE49-F238E27FC236}">
                <a16:creationId xmlns:a16="http://schemas.microsoft.com/office/drawing/2014/main" id="{F05E326E-31F4-4147-8DFC-296A70188C84}"/>
              </a:ext>
            </a:extLst>
          </p:cNvPr>
          <p:cNvGraphicFramePr>
            <a:graphicFrameLocks noChangeAspect="1"/>
          </p:cNvGraphicFramePr>
          <p:nvPr/>
        </p:nvGraphicFramePr>
        <p:xfrm>
          <a:off x="382890" y="4047969"/>
          <a:ext cx="6037675" cy="802667"/>
        </p:xfrm>
        <a:graphic>
          <a:graphicData uri="http://schemas.openxmlformats.org/presentationml/2006/ole">
            <mc:AlternateContent xmlns:mc="http://schemas.openxmlformats.org/markup-compatibility/2006">
              <mc:Choice xmlns:v="urn:schemas-microsoft-com:vml" Requires="v">
                <p:oleObj name="Equation" r:id="rId8" imgW="4711680" imgH="622080" progId="Equation.DSMT4">
                  <p:embed/>
                </p:oleObj>
              </mc:Choice>
              <mc:Fallback>
                <p:oleObj name="Equation" r:id="rId8" imgW="4711680" imgH="622080" progId="Equation.DSMT4">
                  <p:embed/>
                  <p:pic>
                    <p:nvPicPr>
                      <p:cNvPr id="12" name="Object 11">
                        <a:extLst>
                          <a:ext uri="{FF2B5EF4-FFF2-40B4-BE49-F238E27FC236}">
                            <a16:creationId xmlns:a16="http://schemas.microsoft.com/office/drawing/2014/main" id="{F05E326E-31F4-4147-8DFC-296A70188C84}"/>
                          </a:ext>
                        </a:extLst>
                      </p:cNvPr>
                      <p:cNvPicPr>
                        <a:picLocks noChangeAspect="1" noChangeArrowheads="1"/>
                      </p:cNvPicPr>
                      <p:nvPr/>
                    </p:nvPicPr>
                    <p:blipFill>
                      <a:blip r:embed="rId9"/>
                      <a:srcRect/>
                      <a:stretch>
                        <a:fillRect/>
                      </a:stretch>
                    </p:blipFill>
                    <p:spPr bwMode="auto">
                      <a:xfrm>
                        <a:off x="382890" y="4047969"/>
                        <a:ext cx="6037675" cy="802667"/>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9FAF40B6-7E28-4C2B-89ED-182B420EB42A}"/>
              </a:ext>
            </a:extLst>
          </p:cNvPr>
          <p:cNvGraphicFramePr>
            <a:graphicFrameLocks noChangeAspect="1"/>
          </p:cNvGraphicFramePr>
          <p:nvPr/>
        </p:nvGraphicFramePr>
        <p:xfrm>
          <a:off x="8197547" y="4047969"/>
          <a:ext cx="3611562" cy="2030619"/>
        </p:xfrm>
        <a:graphic>
          <a:graphicData uri="http://schemas.openxmlformats.org/presentationml/2006/ole">
            <mc:AlternateContent xmlns:mc="http://schemas.openxmlformats.org/markup-compatibility/2006">
              <mc:Choice xmlns:v="urn:schemas-microsoft-com:vml" Requires="v">
                <p:oleObj name="Bitmap Image" r:id="rId10" imgW="4772691" imgH="4533333" progId="Paint.Picture">
                  <p:embed/>
                </p:oleObj>
              </mc:Choice>
              <mc:Fallback>
                <p:oleObj name="Bitmap Image" r:id="rId10" imgW="4772691" imgH="4533333" progId="Paint.Picture">
                  <p:embed/>
                  <p:pic>
                    <p:nvPicPr>
                      <p:cNvPr id="16" name="Object 15">
                        <a:extLst>
                          <a:ext uri="{FF2B5EF4-FFF2-40B4-BE49-F238E27FC236}">
                            <a16:creationId xmlns:a16="http://schemas.microsoft.com/office/drawing/2014/main" id="{9FAF40B6-7E28-4C2B-89ED-182B420EB42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5967" t="11008" r="16234" b="48935"/>
                      <a:stretch>
                        <a:fillRect/>
                      </a:stretch>
                    </p:blipFill>
                    <p:spPr bwMode="auto">
                      <a:xfrm>
                        <a:off x="8197547" y="4047969"/>
                        <a:ext cx="3611562" cy="2030619"/>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C6078547-5385-4DB8-B000-7BF302AFD317}"/>
              </a:ext>
            </a:extLst>
          </p:cNvPr>
          <p:cNvSpPr txBox="1"/>
          <p:nvPr/>
        </p:nvSpPr>
        <p:spPr>
          <a:xfrm flipH="1">
            <a:off x="292417" y="5087561"/>
            <a:ext cx="7768938" cy="1569660"/>
          </a:xfrm>
          <a:prstGeom prst="rect">
            <a:avLst/>
          </a:prstGeom>
          <a:noFill/>
        </p:spPr>
        <p:txBody>
          <a:bodyPr wrap="square" rtlCol="0">
            <a:spAutoFit/>
          </a:bodyPr>
          <a:lstStyle/>
          <a:p>
            <a:r>
              <a:rPr lang="en-US" sz="1600"/>
              <a:t>We can sort of illustrate it with the picture to the right.  As we get closer to the star, the time and space ‘units’ get stretched.  And so we see that time dilates as we climb the well, in the sense that the same ‘time length’ would correspond to more time units at the top than the bottom.  And length dilates in a sense too.  For instance the waves would redshift coming out of the well, and this is in congruence with the fact that a certain lengthed wave would correspond to more length units at the top of well, than at the bottom.  </a:t>
            </a:r>
          </a:p>
        </p:txBody>
      </p:sp>
    </p:spTree>
    <p:extLst>
      <p:ext uri="{BB962C8B-B14F-4D97-AF65-F5344CB8AC3E}">
        <p14:creationId xmlns:p14="http://schemas.microsoft.com/office/powerpoint/2010/main" val="20349209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75886"/>
            <a:ext cx="3541842" cy="584775"/>
          </a:xfrm>
          <a:prstGeom prst="rect">
            <a:avLst/>
          </a:prstGeom>
          <a:noFill/>
        </p:spPr>
        <p:txBody>
          <a:bodyPr wrap="square" rtlCol="0">
            <a:spAutoFit/>
          </a:bodyPr>
          <a:lstStyle/>
          <a:p>
            <a:r>
              <a:rPr lang="en-US" sz="3200" b="1" u="sng"/>
              <a:t>GR: (death?) Stars</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215BC676-4631-450C-B77C-DF6B0E817F2D}"/>
              </a:ext>
            </a:extLst>
          </p:cNvPr>
          <p:cNvGraphicFramePr>
            <a:graphicFrameLocks noChangeAspect="1"/>
          </p:cNvGraphicFramePr>
          <p:nvPr/>
        </p:nvGraphicFramePr>
        <p:xfrm>
          <a:off x="8415529" y="155132"/>
          <a:ext cx="3611563" cy="2035175"/>
        </p:xfrm>
        <a:graphic>
          <a:graphicData uri="http://schemas.openxmlformats.org/presentationml/2006/ole">
            <mc:AlternateContent xmlns:mc="http://schemas.openxmlformats.org/markup-compatibility/2006">
              <mc:Choice xmlns:v="urn:schemas-microsoft-com:vml" Requires="v">
                <p:oleObj name="Bitmap Image" r:id="rId2" imgW="9754445" imgH="5448772" progId="Paint.Picture">
                  <p:embed/>
                </p:oleObj>
              </mc:Choice>
              <mc:Fallback>
                <p:oleObj name="Bitmap Image" r:id="rId2" imgW="9754445" imgH="5448772" progId="Paint.Picture">
                  <p:embed/>
                  <p:pic>
                    <p:nvPicPr>
                      <p:cNvPr id="14" name="Object 13">
                        <a:extLst>
                          <a:ext uri="{FF2B5EF4-FFF2-40B4-BE49-F238E27FC236}">
                            <a16:creationId xmlns:a16="http://schemas.microsoft.com/office/drawing/2014/main" id="{215BC676-4631-450C-B77C-DF6B0E817F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785" b="31906"/>
                      <a:stretch>
                        <a:fillRect/>
                      </a:stretch>
                    </p:blipFill>
                    <p:spPr bwMode="auto">
                      <a:xfrm>
                        <a:off x="8415529" y="155132"/>
                        <a:ext cx="3611563" cy="2035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a:extLst>
              <a:ext uri="{FF2B5EF4-FFF2-40B4-BE49-F238E27FC236}">
                <a16:creationId xmlns:a16="http://schemas.microsoft.com/office/drawing/2014/main" id="{3AF9A380-AEC7-4C57-BA71-0318775E55BB}"/>
              </a:ext>
            </a:extLst>
          </p:cNvPr>
          <p:cNvSpPr txBox="1"/>
          <p:nvPr/>
        </p:nvSpPr>
        <p:spPr>
          <a:xfrm>
            <a:off x="260523" y="742539"/>
            <a:ext cx="6994189" cy="584775"/>
          </a:xfrm>
          <a:prstGeom prst="rect">
            <a:avLst/>
          </a:prstGeom>
          <a:noFill/>
        </p:spPr>
        <p:txBody>
          <a:bodyPr wrap="square" rtlCol="0">
            <a:spAutoFit/>
          </a:bodyPr>
          <a:lstStyle/>
          <a:p>
            <a:r>
              <a:rPr lang="en-US" sz="1600"/>
              <a:t>The conservation equations for a particle in this metric, plus the invariance of the space-time momentum vector work out to:</a:t>
            </a:r>
          </a:p>
        </p:txBody>
      </p:sp>
      <p:graphicFrame>
        <p:nvGraphicFramePr>
          <p:cNvPr id="6" name="Object 5">
            <a:extLst>
              <a:ext uri="{FF2B5EF4-FFF2-40B4-BE49-F238E27FC236}">
                <a16:creationId xmlns:a16="http://schemas.microsoft.com/office/drawing/2014/main" id="{66B7749D-58A2-41D0-83DC-C30D3903CE62}"/>
              </a:ext>
            </a:extLst>
          </p:cNvPr>
          <p:cNvGraphicFramePr>
            <a:graphicFrameLocks noChangeAspect="1"/>
          </p:cNvGraphicFramePr>
          <p:nvPr>
            <p:extLst>
              <p:ext uri="{D42A27DB-BD31-4B8C-83A1-F6EECF244321}">
                <p14:modId xmlns:p14="http://schemas.microsoft.com/office/powerpoint/2010/main" val="2571076684"/>
              </p:ext>
            </p:extLst>
          </p:nvPr>
        </p:nvGraphicFramePr>
        <p:xfrm>
          <a:off x="316902" y="1367220"/>
          <a:ext cx="4722813" cy="1503363"/>
        </p:xfrm>
        <a:graphic>
          <a:graphicData uri="http://schemas.openxmlformats.org/presentationml/2006/ole">
            <mc:AlternateContent xmlns:mc="http://schemas.openxmlformats.org/markup-compatibility/2006">
              <mc:Choice xmlns:v="urn:schemas-microsoft-com:vml" Requires="v">
                <p:oleObj name="Equation" r:id="rId4" imgW="4101840" imgH="1307880" progId="Equation.DSMT4">
                  <p:embed/>
                </p:oleObj>
              </mc:Choice>
              <mc:Fallback>
                <p:oleObj name="Equation" r:id="rId4" imgW="4101840" imgH="1307880" progId="Equation.DSMT4">
                  <p:embed/>
                  <p:pic>
                    <p:nvPicPr>
                      <p:cNvPr id="6" name="Object 5">
                        <a:extLst>
                          <a:ext uri="{FF2B5EF4-FFF2-40B4-BE49-F238E27FC236}">
                            <a16:creationId xmlns:a16="http://schemas.microsoft.com/office/drawing/2014/main" id="{66B7749D-58A2-41D0-83DC-C30D3903CE62}"/>
                          </a:ext>
                        </a:extLst>
                      </p:cNvPr>
                      <p:cNvPicPr>
                        <a:picLocks noChangeAspect="1" noChangeArrowheads="1"/>
                      </p:cNvPicPr>
                      <p:nvPr/>
                    </p:nvPicPr>
                    <p:blipFill>
                      <a:blip r:embed="rId5"/>
                      <a:srcRect/>
                      <a:stretch>
                        <a:fillRect/>
                      </a:stretch>
                    </p:blipFill>
                    <p:spPr bwMode="auto">
                      <a:xfrm>
                        <a:off x="316902" y="1367220"/>
                        <a:ext cx="4722813" cy="1503363"/>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E974A313-BBB7-4533-92AB-DFB17F3B4961}"/>
              </a:ext>
            </a:extLst>
          </p:cNvPr>
          <p:cNvGraphicFramePr>
            <a:graphicFrameLocks noChangeAspect="1"/>
          </p:cNvGraphicFramePr>
          <p:nvPr/>
        </p:nvGraphicFramePr>
        <p:xfrm>
          <a:off x="335756" y="3294478"/>
          <a:ext cx="5426075" cy="498475"/>
        </p:xfrm>
        <a:graphic>
          <a:graphicData uri="http://schemas.openxmlformats.org/presentationml/2006/ole">
            <mc:AlternateContent xmlns:mc="http://schemas.openxmlformats.org/markup-compatibility/2006">
              <mc:Choice xmlns:v="urn:schemas-microsoft-com:vml" Requires="v">
                <p:oleObj name="Equation" r:id="rId6" imgW="4559040" imgH="419040" progId="Equation.DSMT4">
                  <p:embed/>
                </p:oleObj>
              </mc:Choice>
              <mc:Fallback>
                <p:oleObj name="Equation" r:id="rId6" imgW="4559040" imgH="419040" progId="Equation.DSMT4">
                  <p:embed/>
                  <p:pic>
                    <p:nvPicPr>
                      <p:cNvPr id="8" name="Object 7">
                        <a:extLst>
                          <a:ext uri="{FF2B5EF4-FFF2-40B4-BE49-F238E27FC236}">
                            <a16:creationId xmlns:a16="http://schemas.microsoft.com/office/drawing/2014/main" id="{E974A313-BBB7-4533-92AB-DFB17F3B4961}"/>
                          </a:ext>
                        </a:extLst>
                      </p:cNvPr>
                      <p:cNvPicPr>
                        <a:picLocks noChangeAspect="1" noChangeArrowheads="1"/>
                      </p:cNvPicPr>
                      <p:nvPr/>
                    </p:nvPicPr>
                    <p:blipFill>
                      <a:blip r:embed="rId7"/>
                      <a:srcRect/>
                      <a:stretch>
                        <a:fillRect/>
                      </a:stretch>
                    </p:blipFill>
                    <p:spPr bwMode="auto">
                      <a:xfrm>
                        <a:off x="335756" y="3294478"/>
                        <a:ext cx="5426075" cy="498475"/>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BE839F06-5EAD-4C43-87D7-7C7C51C358C5}"/>
              </a:ext>
            </a:extLst>
          </p:cNvPr>
          <p:cNvSpPr txBox="1"/>
          <p:nvPr/>
        </p:nvSpPr>
        <p:spPr>
          <a:xfrm>
            <a:off x="282702" y="2825018"/>
            <a:ext cx="6994189" cy="338554"/>
          </a:xfrm>
          <a:prstGeom prst="rect">
            <a:avLst/>
          </a:prstGeom>
          <a:noFill/>
        </p:spPr>
        <p:txBody>
          <a:bodyPr wrap="square" rtlCol="0">
            <a:spAutoFit/>
          </a:bodyPr>
          <a:lstStyle/>
          <a:p>
            <a:r>
              <a:rPr lang="en-US" sz="1600"/>
              <a:t>Plugging the first and third into the second gives us:</a:t>
            </a:r>
          </a:p>
        </p:txBody>
      </p:sp>
      <p:sp>
        <p:nvSpPr>
          <p:cNvPr id="20" name="TextBox 19">
            <a:extLst>
              <a:ext uri="{FF2B5EF4-FFF2-40B4-BE49-F238E27FC236}">
                <a16:creationId xmlns:a16="http://schemas.microsoft.com/office/drawing/2014/main" id="{1FE34C9F-71E2-42DC-AC0E-7153A3E7DB9B}"/>
              </a:ext>
            </a:extLst>
          </p:cNvPr>
          <p:cNvSpPr txBox="1"/>
          <p:nvPr/>
        </p:nvSpPr>
        <p:spPr>
          <a:xfrm>
            <a:off x="260523" y="3886870"/>
            <a:ext cx="10209332" cy="338554"/>
          </a:xfrm>
          <a:prstGeom prst="rect">
            <a:avLst/>
          </a:prstGeom>
          <a:noFill/>
        </p:spPr>
        <p:txBody>
          <a:bodyPr wrap="square" rtlCol="0">
            <a:spAutoFit/>
          </a:bodyPr>
          <a:lstStyle/>
          <a:p>
            <a:r>
              <a:rPr lang="en-US" sz="1600"/>
              <a:t>The cubic term is responsible for the precession of the perhelion.   The analogous photon equations work out to: </a:t>
            </a:r>
          </a:p>
        </p:txBody>
      </p:sp>
      <p:graphicFrame>
        <p:nvGraphicFramePr>
          <p:cNvPr id="11" name="Object 10">
            <a:extLst>
              <a:ext uri="{FF2B5EF4-FFF2-40B4-BE49-F238E27FC236}">
                <a16:creationId xmlns:a16="http://schemas.microsoft.com/office/drawing/2014/main" id="{B09D478D-920E-4502-9417-00B1ED88D6B0}"/>
              </a:ext>
            </a:extLst>
          </p:cNvPr>
          <p:cNvGraphicFramePr>
            <a:graphicFrameLocks noChangeAspect="1"/>
          </p:cNvGraphicFramePr>
          <p:nvPr/>
        </p:nvGraphicFramePr>
        <p:xfrm>
          <a:off x="402934" y="4321346"/>
          <a:ext cx="4977909" cy="1601503"/>
        </p:xfrm>
        <a:graphic>
          <a:graphicData uri="http://schemas.openxmlformats.org/presentationml/2006/ole">
            <mc:AlternateContent xmlns:mc="http://schemas.openxmlformats.org/markup-compatibility/2006">
              <mc:Choice xmlns:v="urn:schemas-microsoft-com:vml" Requires="v">
                <p:oleObj name="Equation" r:id="rId8" imgW="4051080" imgH="1307880" progId="Equation.DSMT4">
                  <p:embed/>
                </p:oleObj>
              </mc:Choice>
              <mc:Fallback>
                <p:oleObj name="Equation" r:id="rId8" imgW="4051080" imgH="1307880" progId="Equation.DSMT4">
                  <p:embed/>
                  <p:pic>
                    <p:nvPicPr>
                      <p:cNvPr id="11" name="Object 10">
                        <a:extLst>
                          <a:ext uri="{FF2B5EF4-FFF2-40B4-BE49-F238E27FC236}">
                            <a16:creationId xmlns:a16="http://schemas.microsoft.com/office/drawing/2014/main" id="{B09D478D-920E-4502-9417-00B1ED88D6B0}"/>
                          </a:ext>
                        </a:extLst>
                      </p:cNvPr>
                      <p:cNvPicPr>
                        <a:picLocks noChangeAspect="1" noChangeArrowheads="1"/>
                      </p:cNvPicPr>
                      <p:nvPr/>
                    </p:nvPicPr>
                    <p:blipFill>
                      <a:blip r:embed="rId9"/>
                      <a:srcRect/>
                      <a:stretch>
                        <a:fillRect/>
                      </a:stretch>
                    </p:blipFill>
                    <p:spPr bwMode="auto">
                      <a:xfrm>
                        <a:off x="402934" y="4321346"/>
                        <a:ext cx="4977909" cy="1601503"/>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F81D0C9C-355A-46C1-B769-6F3BBC04E6AC}"/>
              </a:ext>
            </a:extLst>
          </p:cNvPr>
          <p:cNvGraphicFramePr>
            <a:graphicFrameLocks noChangeAspect="1"/>
          </p:cNvGraphicFramePr>
          <p:nvPr/>
        </p:nvGraphicFramePr>
        <p:xfrm>
          <a:off x="402934" y="6197992"/>
          <a:ext cx="1813522" cy="547792"/>
        </p:xfrm>
        <a:graphic>
          <a:graphicData uri="http://schemas.openxmlformats.org/presentationml/2006/ole">
            <mc:AlternateContent xmlns:mc="http://schemas.openxmlformats.org/markup-compatibility/2006">
              <mc:Choice xmlns:v="urn:schemas-microsoft-com:vml" Requires="v">
                <p:oleObj name="Equation" r:id="rId10" imgW="1384300" imgH="419100" progId="Equation.DSMT4">
                  <p:embed/>
                </p:oleObj>
              </mc:Choice>
              <mc:Fallback>
                <p:oleObj name="Equation" r:id="rId10" imgW="1384300" imgH="419100" progId="Equation.DSMT4">
                  <p:embed/>
                  <p:pic>
                    <p:nvPicPr>
                      <p:cNvPr id="22" name="Object 21">
                        <a:extLst>
                          <a:ext uri="{FF2B5EF4-FFF2-40B4-BE49-F238E27FC236}">
                            <a16:creationId xmlns:a16="http://schemas.microsoft.com/office/drawing/2014/main" id="{F81D0C9C-355A-46C1-B769-6F3BBC04E6A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2934" y="6197992"/>
                        <a:ext cx="1813522" cy="547792"/>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FBF1AB26-8E4A-42A2-A3EA-873943989FC9}"/>
              </a:ext>
            </a:extLst>
          </p:cNvPr>
          <p:cNvSpPr txBox="1"/>
          <p:nvPr/>
        </p:nvSpPr>
        <p:spPr>
          <a:xfrm>
            <a:off x="339264" y="5786160"/>
            <a:ext cx="1819475" cy="338554"/>
          </a:xfrm>
          <a:prstGeom prst="rect">
            <a:avLst/>
          </a:prstGeom>
          <a:noFill/>
        </p:spPr>
        <p:txBody>
          <a:bodyPr wrap="square" rtlCol="0">
            <a:spAutoFit/>
          </a:bodyPr>
          <a:lstStyle/>
          <a:p>
            <a:r>
              <a:rPr lang="en-US" sz="1600"/>
              <a:t>These reduce to:</a:t>
            </a:r>
          </a:p>
        </p:txBody>
      </p:sp>
    </p:spTree>
    <p:extLst>
      <p:ext uri="{BB962C8B-B14F-4D97-AF65-F5344CB8AC3E}">
        <p14:creationId xmlns:p14="http://schemas.microsoft.com/office/powerpoint/2010/main" val="17733880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3325627"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3AF9A380-AEC7-4C57-BA71-0318775E55BB}"/>
              </a:ext>
            </a:extLst>
          </p:cNvPr>
          <p:cNvSpPr txBox="1"/>
          <p:nvPr/>
        </p:nvSpPr>
        <p:spPr>
          <a:xfrm>
            <a:off x="96551" y="870904"/>
            <a:ext cx="5682080" cy="307777"/>
          </a:xfrm>
          <a:prstGeom prst="rect">
            <a:avLst/>
          </a:prstGeom>
          <a:noFill/>
        </p:spPr>
        <p:txBody>
          <a:bodyPr wrap="square" rtlCol="0">
            <a:spAutoFit/>
          </a:bodyPr>
          <a:lstStyle/>
          <a:p>
            <a:r>
              <a:rPr lang="en-US" sz="1400"/>
              <a:t>We can consider the universe as a whole, and attempt to find its metric.  </a:t>
            </a:r>
          </a:p>
        </p:txBody>
      </p:sp>
      <p:graphicFrame>
        <p:nvGraphicFramePr>
          <p:cNvPr id="9" name="Object 8">
            <a:extLst>
              <a:ext uri="{FF2B5EF4-FFF2-40B4-BE49-F238E27FC236}">
                <a16:creationId xmlns:a16="http://schemas.microsoft.com/office/drawing/2014/main" id="{90517A1D-1961-43F8-90F0-98F9EE7B8EB7}"/>
              </a:ext>
            </a:extLst>
          </p:cNvPr>
          <p:cNvGraphicFramePr>
            <a:graphicFrameLocks noChangeAspect="1"/>
          </p:cNvGraphicFramePr>
          <p:nvPr/>
        </p:nvGraphicFramePr>
        <p:xfrm>
          <a:off x="162540" y="2456543"/>
          <a:ext cx="6752569" cy="579303"/>
        </p:xfrm>
        <a:graphic>
          <a:graphicData uri="http://schemas.openxmlformats.org/presentationml/2006/ole">
            <mc:AlternateContent xmlns:mc="http://schemas.openxmlformats.org/markup-compatibility/2006">
              <mc:Choice xmlns:v="urn:schemas-microsoft-com:vml" Requires="v">
                <p:oleObj name="Equation" r:id="rId2" imgW="4381200" imgH="393480" progId="Equation.DSMT4">
                  <p:embed/>
                </p:oleObj>
              </mc:Choice>
              <mc:Fallback>
                <p:oleObj name="Equation" r:id="rId2" imgW="4381200" imgH="393480" progId="Equation.DSMT4">
                  <p:embed/>
                  <p:pic>
                    <p:nvPicPr>
                      <p:cNvPr id="9" name="Object 8">
                        <a:extLst>
                          <a:ext uri="{FF2B5EF4-FFF2-40B4-BE49-F238E27FC236}">
                            <a16:creationId xmlns:a16="http://schemas.microsoft.com/office/drawing/2014/main" id="{90517A1D-1961-43F8-90F0-98F9EE7B8EB7}"/>
                          </a:ext>
                        </a:extLst>
                      </p:cNvPr>
                      <p:cNvPicPr>
                        <a:picLocks noChangeAspect="1" noChangeArrowheads="1"/>
                      </p:cNvPicPr>
                      <p:nvPr/>
                    </p:nvPicPr>
                    <p:blipFill>
                      <a:blip r:embed="rId3"/>
                      <a:srcRect/>
                      <a:stretch>
                        <a:fillRect/>
                      </a:stretch>
                    </p:blipFill>
                    <p:spPr bwMode="auto">
                      <a:xfrm>
                        <a:off x="162540" y="2456543"/>
                        <a:ext cx="6752569" cy="579303"/>
                      </a:xfrm>
                      <a:prstGeom prst="rect">
                        <a:avLst/>
                      </a:prstGeom>
                      <a:solidFill>
                        <a:srgbClr val="CCFFCC"/>
                      </a:solidFill>
                    </p:spPr>
                  </p:pic>
                </p:oleObj>
              </mc:Fallback>
            </mc:AlternateContent>
          </a:graphicData>
        </a:graphic>
      </p:graphicFrame>
      <p:sp>
        <p:nvSpPr>
          <p:cNvPr id="12" name="Rectangle 11">
            <a:extLst>
              <a:ext uri="{FF2B5EF4-FFF2-40B4-BE49-F238E27FC236}">
                <a16:creationId xmlns:a16="http://schemas.microsoft.com/office/drawing/2014/main" id="{E9B661CB-A010-4C5F-BD2E-DB3A1905B9BF}"/>
              </a:ext>
            </a:extLst>
          </p:cNvPr>
          <p:cNvSpPr/>
          <p:nvPr/>
        </p:nvSpPr>
        <p:spPr>
          <a:xfrm>
            <a:off x="96551" y="1852386"/>
            <a:ext cx="10917584" cy="523220"/>
          </a:xfrm>
          <a:prstGeom prst="rect">
            <a:avLst/>
          </a:prstGeom>
        </p:spPr>
        <p:txBody>
          <a:bodyPr wrap="square">
            <a:spAutoFit/>
          </a:bodyPr>
          <a:lstStyle/>
          <a:p>
            <a:r>
              <a:rPr lang="en-US" sz="1400"/>
              <a:t>If we presume its homogeneous and isotropic, and also adopt a comoving frame so that the book-keeping time measures proper time at every point in space, then the solution must be of the form,</a:t>
            </a:r>
          </a:p>
        </p:txBody>
      </p:sp>
      <p:graphicFrame>
        <p:nvGraphicFramePr>
          <p:cNvPr id="21" name="Object 20">
            <a:extLst>
              <a:ext uri="{FF2B5EF4-FFF2-40B4-BE49-F238E27FC236}">
                <a16:creationId xmlns:a16="http://schemas.microsoft.com/office/drawing/2014/main" id="{898438F4-C4D5-4B11-A217-D5731AE6C441}"/>
              </a:ext>
            </a:extLst>
          </p:cNvPr>
          <p:cNvGraphicFramePr>
            <a:graphicFrameLocks noChangeAspect="1"/>
          </p:cNvGraphicFramePr>
          <p:nvPr/>
        </p:nvGraphicFramePr>
        <p:xfrm>
          <a:off x="177761" y="1224832"/>
          <a:ext cx="2641600" cy="576263"/>
        </p:xfrm>
        <a:graphic>
          <a:graphicData uri="http://schemas.openxmlformats.org/presentationml/2006/ole">
            <mc:AlternateContent xmlns:mc="http://schemas.openxmlformats.org/markup-compatibility/2006">
              <mc:Choice xmlns:v="urn:schemas-microsoft-com:vml" Requires="v">
                <p:oleObj name="Equation" r:id="rId4" imgW="1968480" imgH="431640" progId="Equation.DSMT4">
                  <p:embed/>
                </p:oleObj>
              </mc:Choice>
              <mc:Fallback>
                <p:oleObj name="Equation" r:id="rId4" imgW="1968480" imgH="431640" progId="Equation.DSMT4">
                  <p:embed/>
                  <p:pic>
                    <p:nvPicPr>
                      <p:cNvPr id="21" name="Object 20">
                        <a:extLst>
                          <a:ext uri="{FF2B5EF4-FFF2-40B4-BE49-F238E27FC236}">
                            <a16:creationId xmlns:a16="http://schemas.microsoft.com/office/drawing/2014/main" id="{898438F4-C4D5-4B11-A217-D5731AE6C441}"/>
                          </a:ext>
                        </a:extLst>
                      </p:cNvPr>
                      <p:cNvPicPr>
                        <a:picLocks noChangeAspect="1" noChangeArrowheads="1"/>
                      </p:cNvPicPr>
                      <p:nvPr/>
                    </p:nvPicPr>
                    <p:blipFill>
                      <a:blip r:embed="rId5"/>
                      <a:srcRect/>
                      <a:stretch>
                        <a:fillRect/>
                      </a:stretch>
                    </p:blipFill>
                    <p:spPr bwMode="auto">
                      <a:xfrm>
                        <a:off x="177761" y="1224832"/>
                        <a:ext cx="2641600" cy="576263"/>
                      </a:xfrm>
                      <a:prstGeom prst="rect">
                        <a:avLst/>
                      </a:prstGeom>
                      <a:noFill/>
                    </p:spPr>
                  </p:pic>
                </p:oleObj>
              </mc:Fallback>
            </mc:AlternateContent>
          </a:graphicData>
        </a:graphic>
      </p:graphicFrame>
      <p:graphicFrame>
        <p:nvGraphicFramePr>
          <p:cNvPr id="15" name="Object 14">
            <a:extLst>
              <a:ext uri="{FF2B5EF4-FFF2-40B4-BE49-F238E27FC236}">
                <a16:creationId xmlns:a16="http://schemas.microsoft.com/office/drawing/2014/main" id="{6B338AFB-5DBA-4017-AF8F-D6DB4D1210C7}"/>
              </a:ext>
            </a:extLst>
          </p:cNvPr>
          <p:cNvGraphicFramePr>
            <a:graphicFrameLocks noChangeAspect="1"/>
          </p:cNvGraphicFramePr>
          <p:nvPr/>
        </p:nvGraphicFramePr>
        <p:xfrm>
          <a:off x="177761" y="3385014"/>
          <a:ext cx="2641600" cy="2871704"/>
        </p:xfrm>
        <a:graphic>
          <a:graphicData uri="http://schemas.openxmlformats.org/presentationml/2006/ole">
            <mc:AlternateContent xmlns:mc="http://schemas.openxmlformats.org/markup-compatibility/2006">
              <mc:Choice xmlns:v="urn:schemas-microsoft-com:vml" Requires="v">
                <p:oleObj name="Bitmap Image" r:id="rId6" imgW="2278577" imgH="2476190" progId="Paint.Picture">
                  <p:embed/>
                </p:oleObj>
              </mc:Choice>
              <mc:Fallback>
                <p:oleObj name="Bitmap Image" r:id="rId6" imgW="2278577" imgH="2476190" progId="Paint.Picture">
                  <p:embed/>
                  <p:pic>
                    <p:nvPicPr>
                      <p:cNvPr id="15" name="Object 14">
                        <a:extLst>
                          <a:ext uri="{FF2B5EF4-FFF2-40B4-BE49-F238E27FC236}">
                            <a16:creationId xmlns:a16="http://schemas.microsoft.com/office/drawing/2014/main" id="{6B338AFB-5DBA-4017-AF8F-D6DB4D1210C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761" y="3385014"/>
                        <a:ext cx="2641600" cy="2871704"/>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1003699E-F60F-4323-B5AA-AFA82A264B5D}"/>
              </a:ext>
            </a:extLst>
          </p:cNvPr>
          <p:cNvSpPr txBox="1"/>
          <p:nvPr/>
        </p:nvSpPr>
        <p:spPr>
          <a:xfrm>
            <a:off x="2904201" y="3403868"/>
            <a:ext cx="1941172" cy="1600438"/>
          </a:xfrm>
          <a:prstGeom prst="rect">
            <a:avLst/>
          </a:prstGeom>
          <a:noFill/>
        </p:spPr>
        <p:txBody>
          <a:bodyPr wrap="square" rtlCol="0">
            <a:spAutoFit/>
          </a:bodyPr>
          <a:lstStyle/>
          <a:p>
            <a:r>
              <a:rPr lang="el-GR" sz="1400"/>
              <a:t>κ</a:t>
            </a:r>
            <a:r>
              <a:rPr lang="en-US" sz="1400"/>
              <a:t> can be anything, but up to a rescaling of r, would take only three distinct values 1, -1, 0.  Looks like our universe is pretty close to 0 curvature.  </a:t>
            </a:r>
          </a:p>
        </p:txBody>
      </p:sp>
      <p:pic>
        <p:nvPicPr>
          <p:cNvPr id="23" name="Picture 22">
            <a:extLst>
              <a:ext uri="{FF2B5EF4-FFF2-40B4-BE49-F238E27FC236}">
                <a16:creationId xmlns:a16="http://schemas.microsoft.com/office/drawing/2014/main" id="{B7AAB8B3-877D-4C8B-A2EC-708FA0C266A5}"/>
              </a:ext>
            </a:extLst>
          </p:cNvPr>
          <p:cNvPicPr>
            <a:picLocks noChangeAspect="1"/>
          </p:cNvPicPr>
          <p:nvPr/>
        </p:nvPicPr>
        <p:blipFill>
          <a:blip r:embed="rId8"/>
          <a:stretch>
            <a:fillRect/>
          </a:stretch>
        </p:blipFill>
        <p:spPr>
          <a:xfrm>
            <a:off x="4807664" y="3310483"/>
            <a:ext cx="3526018" cy="3020765"/>
          </a:xfrm>
          <a:prstGeom prst="rect">
            <a:avLst/>
          </a:prstGeom>
        </p:spPr>
      </p:pic>
      <p:graphicFrame>
        <p:nvGraphicFramePr>
          <p:cNvPr id="27" name="Object 26">
            <a:extLst>
              <a:ext uri="{FF2B5EF4-FFF2-40B4-BE49-F238E27FC236}">
                <a16:creationId xmlns:a16="http://schemas.microsoft.com/office/drawing/2014/main" id="{826CDC40-5196-485A-9C04-5FE790607F3D}"/>
              </a:ext>
            </a:extLst>
          </p:cNvPr>
          <p:cNvGraphicFramePr>
            <a:graphicFrameLocks noChangeAspect="1"/>
          </p:cNvGraphicFramePr>
          <p:nvPr/>
        </p:nvGraphicFramePr>
        <p:xfrm>
          <a:off x="8373788" y="3990903"/>
          <a:ext cx="3744148" cy="1456526"/>
        </p:xfrm>
        <a:graphic>
          <a:graphicData uri="http://schemas.openxmlformats.org/presentationml/2006/ole">
            <mc:AlternateContent xmlns:mc="http://schemas.openxmlformats.org/markup-compatibility/2006">
              <mc:Choice xmlns:v="urn:schemas-microsoft-com:vml" Requires="v">
                <p:oleObj name="Equation" r:id="rId9" imgW="3263760" imgH="1269720" progId="Equation.DSMT4">
                  <p:embed/>
                </p:oleObj>
              </mc:Choice>
              <mc:Fallback>
                <p:oleObj name="Equation" r:id="rId9" imgW="3263760" imgH="1269720" progId="Equation.DSMT4">
                  <p:embed/>
                  <p:pic>
                    <p:nvPicPr>
                      <p:cNvPr id="27" name="Object 26">
                        <a:extLst>
                          <a:ext uri="{FF2B5EF4-FFF2-40B4-BE49-F238E27FC236}">
                            <a16:creationId xmlns:a16="http://schemas.microsoft.com/office/drawing/2014/main" id="{826CDC40-5196-485A-9C04-5FE790607F3D}"/>
                          </a:ext>
                        </a:extLst>
                      </p:cNvPr>
                      <p:cNvPicPr>
                        <a:picLocks noChangeAspect="1" noChangeArrowheads="1"/>
                      </p:cNvPicPr>
                      <p:nvPr/>
                    </p:nvPicPr>
                    <p:blipFill>
                      <a:blip r:embed="rId10"/>
                      <a:srcRect/>
                      <a:stretch>
                        <a:fillRect/>
                      </a:stretch>
                    </p:blipFill>
                    <p:spPr bwMode="auto">
                      <a:xfrm>
                        <a:off x="8373788" y="3990903"/>
                        <a:ext cx="3744148" cy="1456526"/>
                      </a:xfrm>
                      <a:prstGeom prst="rect">
                        <a:avLst/>
                      </a:prstGeom>
                      <a:noFill/>
                    </p:spPr>
                  </p:pic>
                </p:oleObj>
              </mc:Fallback>
            </mc:AlternateContent>
          </a:graphicData>
        </a:graphic>
      </p:graphicFrame>
      <p:graphicFrame>
        <p:nvGraphicFramePr>
          <p:cNvPr id="29" name="Object 28">
            <a:extLst>
              <a:ext uri="{FF2B5EF4-FFF2-40B4-BE49-F238E27FC236}">
                <a16:creationId xmlns:a16="http://schemas.microsoft.com/office/drawing/2014/main" id="{B03C4E61-4218-4E4D-A155-37FE0C1ADF9E}"/>
              </a:ext>
            </a:extLst>
          </p:cNvPr>
          <p:cNvGraphicFramePr>
            <a:graphicFrameLocks noChangeAspect="1"/>
          </p:cNvGraphicFramePr>
          <p:nvPr/>
        </p:nvGraphicFramePr>
        <p:xfrm>
          <a:off x="8401562" y="6181302"/>
          <a:ext cx="1646333" cy="584775"/>
        </p:xfrm>
        <a:graphic>
          <a:graphicData uri="http://schemas.openxmlformats.org/presentationml/2006/ole">
            <mc:AlternateContent xmlns:mc="http://schemas.openxmlformats.org/markup-compatibility/2006">
              <mc:Choice xmlns:v="urn:schemas-microsoft-com:vml" Requires="v">
                <p:oleObj name="Equation" r:id="rId11" imgW="1282680" imgH="457200" progId="Equation.DSMT4">
                  <p:embed/>
                </p:oleObj>
              </mc:Choice>
              <mc:Fallback>
                <p:oleObj name="Equation" r:id="rId11" imgW="1282680" imgH="457200" progId="Equation.DSMT4">
                  <p:embed/>
                  <p:pic>
                    <p:nvPicPr>
                      <p:cNvPr id="29" name="Object 28">
                        <a:extLst>
                          <a:ext uri="{FF2B5EF4-FFF2-40B4-BE49-F238E27FC236}">
                            <a16:creationId xmlns:a16="http://schemas.microsoft.com/office/drawing/2014/main" id="{B03C4E61-4218-4E4D-A155-37FE0C1ADF9E}"/>
                          </a:ext>
                        </a:extLst>
                      </p:cNvPr>
                      <p:cNvPicPr>
                        <a:picLocks noChangeAspect="1" noChangeArrowheads="1"/>
                      </p:cNvPicPr>
                      <p:nvPr/>
                    </p:nvPicPr>
                    <p:blipFill>
                      <a:blip r:embed="rId12"/>
                      <a:srcRect/>
                      <a:stretch>
                        <a:fillRect/>
                      </a:stretch>
                    </p:blipFill>
                    <p:spPr bwMode="auto">
                      <a:xfrm>
                        <a:off x="8401562" y="6181302"/>
                        <a:ext cx="1646333" cy="584775"/>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7DAA810D-7661-4944-A768-CABA50611229}"/>
              </a:ext>
            </a:extLst>
          </p:cNvPr>
          <p:cNvSpPr txBox="1"/>
          <p:nvPr/>
        </p:nvSpPr>
        <p:spPr>
          <a:xfrm flipH="1">
            <a:off x="8261618" y="3385014"/>
            <a:ext cx="3930381" cy="523220"/>
          </a:xfrm>
          <a:prstGeom prst="rect">
            <a:avLst/>
          </a:prstGeom>
          <a:noFill/>
        </p:spPr>
        <p:txBody>
          <a:bodyPr wrap="square" rtlCol="0">
            <a:spAutoFit/>
          </a:bodyPr>
          <a:lstStyle/>
          <a:p>
            <a:r>
              <a:rPr lang="en-US" sz="1400"/>
              <a:t>The a(t) factor models the universe’s expansion.  Consider the physical distance between two points.</a:t>
            </a:r>
          </a:p>
        </p:txBody>
      </p:sp>
      <p:sp>
        <p:nvSpPr>
          <p:cNvPr id="31" name="TextBox 30">
            <a:extLst>
              <a:ext uri="{FF2B5EF4-FFF2-40B4-BE49-F238E27FC236}">
                <a16:creationId xmlns:a16="http://schemas.microsoft.com/office/drawing/2014/main" id="{F20B0304-F950-43DA-8A70-3C5FEE48778F}"/>
              </a:ext>
            </a:extLst>
          </p:cNvPr>
          <p:cNvSpPr txBox="1"/>
          <p:nvPr/>
        </p:nvSpPr>
        <p:spPr>
          <a:xfrm flipH="1">
            <a:off x="8333681" y="5530098"/>
            <a:ext cx="3680558" cy="523220"/>
          </a:xfrm>
          <a:prstGeom prst="rect">
            <a:avLst/>
          </a:prstGeom>
          <a:noFill/>
        </p:spPr>
        <p:txBody>
          <a:bodyPr wrap="square" rtlCol="0">
            <a:spAutoFit/>
          </a:bodyPr>
          <a:lstStyle/>
          <a:p>
            <a:r>
              <a:rPr lang="en-US" sz="1400"/>
              <a:t>Differentiate, and we get the Hubble parameter, which ~ 67km/s/Mparsec, experimentally.</a:t>
            </a:r>
          </a:p>
        </p:txBody>
      </p:sp>
    </p:spTree>
    <p:extLst>
      <p:ext uri="{BB962C8B-B14F-4D97-AF65-F5344CB8AC3E}">
        <p14:creationId xmlns:p14="http://schemas.microsoft.com/office/powerpoint/2010/main" val="29403189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198437"/>
            <a:ext cx="3325627"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3AF9A380-AEC7-4C57-BA71-0318775E55BB}"/>
              </a:ext>
            </a:extLst>
          </p:cNvPr>
          <p:cNvSpPr txBox="1"/>
          <p:nvPr/>
        </p:nvSpPr>
        <p:spPr>
          <a:xfrm>
            <a:off x="96550" y="918039"/>
            <a:ext cx="9215685" cy="584775"/>
          </a:xfrm>
          <a:prstGeom prst="rect">
            <a:avLst/>
          </a:prstGeom>
          <a:noFill/>
        </p:spPr>
        <p:txBody>
          <a:bodyPr wrap="square" rtlCol="0">
            <a:spAutoFit/>
          </a:bodyPr>
          <a:lstStyle/>
          <a:p>
            <a:r>
              <a:rPr lang="en-US" sz="1600"/>
              <a:t>Now we’ll fill our g into the Einstein equation and solve for a(t).  Assuming homogeneous/isotropic space, and the fact that we’re in comoving frame, our T simplifies too:</a:t>
            </a:r>
          </a:p>
        </p:txBody>
      </p:sp>
      <p:sp>
        <p:nvSpPr>
          <p:cNvPr id="12" name="Rectangle 11">
            <a:extLst>
              <a:ext uri="{FF2B5EF4-FFF2-40B4-BE49-F238E27FC236}">
                <a16:creationId xmlns:a16="http://schemas.microsoft.com/office/drawing/2014/main" id="{E9B661CB-A010-4C5F-BD2E-DB3A1905B9BF}"/>
              </a:ext>
            </a:extLst>
          </p:cNvPr>
          <p:cNvSpPr/>
          <p:nvPr/>
        </p:nvSpPr>
        <p:spPr>
          <a:xfrm>
            <a:off x="145189" y="2313029"/>
            <a:ext cx="5127203" cy="338554"/>
          </a:xfrm>
          <a:prstGeom prst="rect">
            <a:avLst/>
          </a:prstGeom>
        </p:spPr>
        <p:txBody>
          <a:bodyPr wrap="square">
            <a:spAutoFit/>
          </a:bodyPr>
          <a:lstStyle/>
          <a:p>
            <a:r>
              <a:rPr lang="en-US" sz="1600"/>
              <a:t>We get two linearly independent equations:</a:t>
            </a:r>
          </a:p>
        </p:txBody>
      </p:sp>
      <p:graphicFrame>
        <p:nvGraphicFramePr>
          <p:cNvPr id="21" name="Object 20">
            <a:extLst>
              <a:ext uri="{FF2B5EF4-FFF2-40B4-BE49-F238E27FC236}">
                <a16:creationId xmlns:a16="http://schemas.microsoft.com/office/drawing/2014/main" id="{898438F4-C4D5-4B11-A217-D5731AE6C441}"/>
              </a:ext>
            </a:extLst>
          </p:cNvPr>
          <p:cNvGraphicFramePr>
            <a:graphicFrameLocks noChangeAspect="1"/>
          </p:cNvGraphicFramePr>
          <p:nvPr/>
        </p:nvGraphicFramePr>
        <p:xfrm>
          <a:off x="171180" y="1682198"/>
          <a:ext cx="9877492" cy="583963"/>
        </p:xfrm>
        <a:graphic>
          <a:graphicData uri="http://schemas.openxmlformats.org/presentationml/2006/ole">
            <mc:AlternateContent xmlns:mc="http://schemas.openxmlformats.org/markup-compatibility/2006">
              <mc:Choice xmlns:v="urn:schemas-microsoft-com:vml" Requires="v">
                <p:oleObj name="Equation" r:id="rId2" imgW="7264080" imgH="431640" progId="Equation.DSMT4">
                  <p:embed/>
                </p:oleObj>
              </mc:Choice>
              <mc:Fallback>
                <p:oleObj name="Equation" r:id="rId2" imgW="7264080" imgH="431640" progId="Equation.DSMT4">
                  <p:embed/>
                  <p:pic>
                    <p:nvPicPr>
                      <p:cNvPr id="21" name="Object 20">
                        <a:extLst>
                          <a:ext uri="{FF2B5EF4-FFF2-40B4-BE49-F238E27FC236}">
                            <a16:creationId xmlns:a16="http://schemas.microsoft.com/office/drawing/2014/main" id="{898438F4-C4D5-4B11-A217-D5731AE6C441}"/>
                          </a:ext>
                        </a:extLst>
                      </p:cNvPr>
                      <p:cNvPicPr>
                        <a:picLocks noChangeAspect="1" noChangeArrowheads="1"/>
                      </p:cNvPicPr>
                      <p:nvPr/>
                    </p:nvPicPr>
                    <p:blipFill>
                      <a:blip r:embed="rId3"/>
                      <a:srcRect/>
                      <a:stretch>
                        <a:fillRect/>
                      </a:stretch>
                    </p:blipFill>
                    <p:spPr bwMode="auto">
                      <a:xfrm>
                        <a:off x="171180" y="1682198"/>
                        <a:ext cx="9877492" cy="583963"/>
                      </a:xfrm>
                      <a:prstGeom prst="rect">
                        <a:avLst/>
                      </a:prstGeom>
                      <a:noFill/>
                    </p:spPr>
                  </p:pic>
                </p:oleObj>
              </mc:Fallback>
            </mc:AlternateContent>
          </a:graphicData>
        </a:graphic>
      </p:graphicFrame>
      <p:graphicFrame>
        <p:nvGraphicFramePr>
          <p:cNvPr id="5" name="Object 4">
            <a:extLst>
              <a:ext uri="{FF2B5EF4-FFF2-40B4-BE49-F238E27FC236}">
                <a16:creationId xmlns:a16="http://schemas.microsoft.com/office/drawing/2014/main" id="{ADD98A7C-04B9-4FC8-81DE-B687FDB40B75}"/>
              </a:ext>
            </a:extLst>
          </p:cNvPr>
          <p:cNvGraphicFramePr>
            <a:graphicFrameLocks noChangeAspect="1"/>
          </p:cNvGraphicFramePr>
          <p:nvPr/>
        </p:nvGraphicFramePr>
        <p:xfrm>
          <a:off x="233463" y="2737362"/>
          <a:ext cx="2869660" cy="1372042"/>
        </p:xfrm>
        <a:graphic>
          <a:graphicData uri="http://schemas.openxmlformats.org/presentationml/2006/ole">
            <mc:AlternateContent xmlns:mc="http://schemas.openxmlformats.org/markup-compatibility/2006">
              <mc:Choice xmlns:v="urn:schemas-microsoft-com:vml" Requires="v">
                <p:oleObj name="Equation" r:id="rId4" imgW="1981200" imgH="939800" progId="Equation.DSMT4">
                  <p:embed/>
                </p:oleObj>
              </mc:Choice>
              <mc:Fallback>
                <p:oleObj name="Equation" r:id="rId4" imgW="1981200" imgH="939800" progId="Equation.DSMT4">
                  <p:embed/>
                  <p:pic>
                    <p:nvPicPr>
                      <p:cNvPr id="5" name="Object 4">
                        <a:extLst>
                          <a:ext uri="{FF2B5EF4-FFF2-40B4-BE49-F238E27FC236}">
                            <a16:creationId xmlns:a16="http://schemas.microsoft.com/office/drawing/2014/main" id="{ADD98A7C-04B9-4FC8-81DE-B687FDB40B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463" y="2737362"/>
                        <a:ext cx="2869660" cy="1372042"/>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2AF13DE5-4334-4221-AFEE-1CC9F77D0023}"/>
              </a:ext>
            </a:extLst>
          </p:cNvPr>
          <p:cNvGraphicFramePr>
            <a:graphicFrameLocks noChangeAspect="1"/>
          </p:cNvGraphicFramePr>
          <p:nvPr/>
        </p:nvGraphicFramePr>
        <p:xfrm>
          <a:off x="233463" y="4740304"/>
          <a:ext cx="846307" cy="305611"/>
        </p:xfrm>
        <a:graphic>
          <a:graphicData uri="http://schemas.openxmlformats.org/presentationml/2006/ole">
            <mc:AlternateContent xmlns:mc="http://schemas.openxmlformats.org/markup-compatibility/2006">
              <mc:Choice xmlns:v="urn:schemas-microsoft-com:vml" Requires="v">
                <p:oleObj name="Equation" r:id="rId6" imgW="571252" imgH="203112" progId="Equation.DSMT4">
                  <p:embed/>
                </p:oleObj>
              </mc:Choice>
              <mc:Fallback>
                <p:oleObj name="Equation" r:id="rId6" imgW="571252" imgH="203112" progId="Equation.DSMT4">
                  <p:embed/>
                  <p:pic>
                    <p:nvPicPr>
                      <p:cNvPr id="7" name="Object 6">
                        <a:extLst>
                          <a:ext uri="{FF2B5EF4-FFF2-40B4-BE49-F238E27FC236}">
                            <a16:creationId xmlns:a16="http://schemas.microsoft.com/office/drawing/2014/main" id="{2AF13DE5-4334-4221-AFEE-1CC9F77D002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463" y="4740304"/>
                        <a:ext cx="846307" cy="305611"/>
                      </a:xfrm>
                      <a:prstGeom prst="rect">
                        <a:avLst/>
                      </a:prstGeom>
                      <a:noFill/>
                    </p:spPr>
                  </p:pic>
                </p:oleObj>
              </mc:Fallback>
            </mc:AlternateContent>
          </a:graphicData>
        </a:graphic>
      </p:graphicFrame>
      <p:sp>
        <p:nvSpPr>
          <p:cNvPr id="20" name="Rectangle 19">
            <a:extLst>
              <a:ext uri="{FF2B5EF4-FFF2-40B4-BE49-F238E27FC236}">
                <a16:creationId xmlns:a16="http://schemas.microsoft.com/office/drawing/2014/main" id="{B4E08538-AA35-44E6-8378-74FD9B45C9DB}"/>
              </a:ext>
            </a:extLst>
          </p:cNvPr>
          <p:cNvSpPr/>
          <p:nvPr/>
        </p:nvSpPr>
        <p:spPr>
          <a:xfrm>
            <a:off x="171180" y="4194374"/>
            <a:ext cx="5587594" cy="338554"/>
          </a:xfrm>
          <a:prstGeom prst="rect">
            <a:avLst/>
          </a:prstGeom>
        </p:spPr>
        <p:txBody>
          <a:bodyPr wrap="square">
            <a:spAutoFit/>
          </a:bodyPr>
          <a:lstStyle/>
          <a:p>
            <a:r>
              <a:rPr lang="en-US" sz="1600"/>
              <a:t>To be paired with the equation of our stress/energy tensor:</a:t>
            </a:r>
          </a:p>
        </p:txBody>
      </p:sp>
      <p:graphicFrame>
        <p:nvGraphicFramePr>
          <p:cNvPr id="10" name="Object 9">
            <a:extLst>
              <a:ext uri="{FF2B5EF4-FFF2-40B4-BE49-F238E27FC236}">
                <a16:creationId xmlns:a16="http://schemas.microsoft.com/office/drawing/2014/main" id="{9AF51250-6B74-4D7F-80D6-22CABF338323}"/>
              </a:ext>
            </a:extLst>
          </p:cNvPr>
          <p:cNvGraphicFramePr>
            <a:graphicFrameLocks noChangeAspect="1"/>
          </p:cNvGraphicFramePr>
          <p:nvPr/>
        </p:nvGraphicFramePr>
        <p:xfrm>
          <a:off x="2016483" y="4571256"/>
          <a:ext cx="1816216" cy="616299"/>
        </p:xfrm>
        <a:graphic>
          <a:graphicData uri="http://schemas.openxmlformats.org/presentationml/2006/ole">
            <mc:AlternateContent xmlns:mc="http://schemas.openxmlformats.org/markup-compatibility/2006">
              <mc:Choice xmlns:v="urn:schemas-microsoft-com:vml" Requires="v">
                <p:oleObj name="Equation" r:id="rId8" imgW="1231366" imgH="418918" progId="Equation.DSMT4">
                  <p:embed/>
                </p:oleObj>
              </mc:Choice>
              <mc:Fallback>
                <p:oleObj name="Equation" r:id="rId8" imgW="1231366" imgH="418918" progId="Equation.DSMT4">
                  <p:embed/>
                  <p:pic>
                    <p:nvPicPr>
                      <p:cNvPr id="10" name="Object 9">
                        <a:extLst>
                          <a:ext uri="{FF2B5EF4-FFF2-40B4-BE49-F238E27FC236}">
                            <a16:creationId xmlns:a16="http://schemas.microsoft.com/office/drawing/2014/main" id="{9AF51250-6B74-4D7F-80D6-22CABF33832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16483" y="4571256"/>
                        <a:ext cx="1816216" cy="616299"/>
                      </a:xfrm>
                      <a:prstGeom prst="rect">
                        <a:avLst/>
                      </a:prstGeom>
                      <a:solidFill>
                        <a:srgbClr val="CCFFCC"/>
                      </a:solidFill>
                    </p:spPr>
                  </p:pic>
                </p:oleObj>
              </mc:Fallback>
            </mc:AlternateContent>
          </a:graphicData>
        </a:graphic>
      </p:graphicFrame>
      <p:cxnSp>
        <p:nvCxnSpPr>
          <p:cNvPr id="13" name="Straight Arrow Connector 12">
            <a:extLst>
              <a:ext uri="{FF2B5EF4-FFF2-40B4-BE49-F238E27FC236}">
                <a16:creationId xmlns:a16="http://schemas.microsoft.com/office/drawing/2014/main" id="{37D54266-6982-4266-9DEF-E42E93D67BE4}"/>
              </a:ext>
            </a:extLst>
          </p:cNvPr>
          <p:cNvCxnSpPr/>
          <p:nvPr/>
        </p:nvCxnSpPr>
        <p:spPr>
          <a:xfrm>
            <a:off x="1245140" y="4893109"/>
            <a:ext cx="642026"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6" name="Rectangle 25">
            <a:extLst>
              <a:ext uri="{FF2B5EF4-FFF2-40B4-BE49-F238E27FC236}">
                <a16:creationId xmlns:a16="http://schemas.microsoft.com/office/drawing/2014/main" id="{1B112442-67D2-483D-8342-8A381C62C427}"/>
              </a:ext>
            </a:extLst>
          </p:cNvPr>
          <p:cNvSpPr/>
          <p:nvPr/>
        </p:nvSpPr>
        <p:spPr>
          <a:xfrm>
            <a:off x="171180" y="5246442"/>
            <a:ext cx="8820421" cy="584775"/>
          </a:xfrm>
          <a:prstGeom prst="rect">
            <a:avLst/>
          </a:prstGeom>
        </p:spPr>
        <p:txBody>
          <a:bodyPr wrap="square">
            <a:spAutoFit/>
          </a:bodyPr>
          <a:lstStyle/>
          <a:p>
            <a:r>
              <a:rPr lang="en-US" sz="1600"/>
              <a:t>Can verify that only two of the three equations are linearly independent, and so we’d need an equation of state to pair with these.  For dust/radiation, we have:</a:t>
            </a:r>
          </a:p>
        </p:txBody>
      </p:sp>
      <p:graphicFrame>
        <p:nvGraphicFramePr>
          <p:cNvPr id="17" name="Object 16">
            <a:extLst>
              <a:ext uri="{FF2B5EF4-FFF2-40B4-BE49-F238E27FC236}">
                <a16:creationId xmlns:a16="http://schemas.microsoft.com/office/drawing/2014/main" id="{EEA4A4CB-9DA9-421F-ADA5-2A98B87167A8}"/>
              </a:ext>
            </a:extLst>
          </p:cNvPr>
          <p:cNvGraphicFramePr>
            <a:graphicFrameLocks noChangeAspect="1"/>
          </p:cNvGraphicFramePr>
          <p:nvPr/>
        </p:nvGraphicFramePr>
        <p:xfrm>
          <a:off x="233462" y="5870128"/>
          <a:ext cx="1794510" cy="871619"/>
        </p:xfrm>
        <a:graphic>
          <a:graphicData uri="http://schemas.openxmlformats.org/presentationml/2006/ole">
            <mc:AlternateContent xmlns:mc="http://schemas.openxmlformats.org/markup-compatibility/2006">
              <mc:Choice xmlns:v="urn:schemas-microsoft-com:vml" Requires="v">
                <p:oleObj name="Equation" r:id="rId10" imgW="1333500" imgH="660400" progId="Equation.DSMT4">
                  <p:embed/>
                </p:oleObj>
              </mc:Choice>
              <mc:Fallback>
                <p:oleObj name="Equation" r:id="rId10" imgW="1333500" imgH="660400" progId="Equation.DSMT4">
                  <p:embed/>
                  <p:pic>
                    <p:nvPicPr>
                      <p:cNvPr id="17" name="Object 16">
                        <a:extLst>
                          <a:ext uri="{FF2B5EF4-FFF2-40B4-BE49-F238E27FC236}">
                            <a16:creationId xmlns:a16="http://schemas.microsoft.com/office/drawing/2014/main" id="{EEA4A4CB-9DA9-421F-ADA5-2A98B87167A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3462" y="5870128"/>
                        <a:ext cx="1794510" cy="871619"/>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92106712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764061-56DD-46A0-9EE4-A22256764D09}"/>
              </a:ext>
            </a:extLst>
          </p:cNvPr>
          <p:cNvSpPr txBox="1"/>
          <p:nvPr/>
        </p:nvSpPr>
        <p:spPr>
          <a:xfrm>
            <a:off x="3735049" y="66460"/>
            <a:ext cx="3325627" cy="584775"/>
          </a:xfrm>
          <a:prstGeom prst="rect">
            <a:avLst/>
          </a:prstGeom>
          <a:noFill/>
        </p:spPr>
        <p:txBody>
          <a:bodyPr wrap="square" rtlCol="0">
            <a:spAutoFit/>
          </a:bodyPr>
          <a:lstStyle/>
          <a:p>
            <a:r>
              <a:rPr lang="en-US" sz="3200" b="1" u="sng"/>
              <a:t>GR: Cosmology</a:t>
            </a:r>
            <a:endParaRPr lang="en-US" b="1" u="sng"/>
          </a:p>
        </p:txBody>
      </p:sp>
      <p:sp>
        <p:nvSpPr>
          <p:cNvPr id="19" name="Rectangle 16">
            <a:extLst>
              <a:ext uri="{FF2B5EF4-FFF2-40B4-BE49-F238E27FC236}">
                <a16:creationId xmlns:a16="http://schemas.microsoft.com/office/drawing/2014/main" id="{7F749127-AA08-489A-9EBB-5842FB8AA89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5" name="Rectangle 32">
            <a:extLst>
              <a:ext uri="{FF2B5EF4-FFF2-40B4-BE49-F238E27FC236}">
                <a16:creationId xmlns:a16="http://schemas.microsoft.com/office/drawing/2014/main" id="{F8B0D295-267C-4D0E-A332-A682BC439F5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3AF9A380-AEC7-4C57-BA71-0318775E55BB}"/>
              </a:ext>
            </a:extLst>
          </p:cNvPr>
          <p:cNvSpPr txBox="1"/>
          <p:nvPr/>
        </p:nvSpPr>
        <p:spPr>
          <a:xfrm>
            <a:off x="6412509" y="946769"/>
            <a:ext cx="2798166" cy="1169551"/>
          </a:xfrm>
          <a:prstGeom prst="rect">
            <a:avLst/>
          </a:prstGeom>
          <a:noFill/>
        </p:spPr>
        <p:txBody>
          <a:bodyPr wrap="square" rtlCol="0">
            <a:spAutoFit/>
          </a:bodyPr>
          <a:lstStyle/>
          <a:p>
            <a:r>
              <a:rPr lang="en-US" sz="1400"/>
              <a:t>We’ll also observe that we can calculate the present (and presumably all-time) curvature of the universe via </a:t>
            </a:r>
            <a:r>
              <a:rPr lang="en-US" sz="1400">
                <a:sym typeface="Wingdings" panose="05000000000000000000" pitchFamily="2" charset="2"/>
              </a:rPr>
              <a:t></a:t>
            </a:r>
          </a:p>
          <a:p>
            <a:r>
              <a:rPr lang="en-US" sz="1400">
                <a:sym typeface="Wingdings" panose="05000000000000000000" pitchFamily="2" charset="2"/>
              </a:rPr>
              <a:t>We get zero basically.</a:t>
            </a:r>
            <a:endParaRPr lang="en-US" sz="1400"/>
          </a:p>
        </p:txBody>
      </p:sp>
      <p:pic>
        <p:nvPicPr>
          <p:cNvPr id="4" name="Picture 3">
            <a:extLst>
              <a:ext uri="{FF2B5EF4-FFF2-40B4-BE49-F238E27FC236}">
                <a16:creationId xmlns:a16="http://schemas.microsoft.com/office/drawing/2014/main" id="{B85538C5-1E9E-4EF8-8E14-3EA8DD527BE8}"/>
              </a:ext>
            </a:extLst>
          </p:cNvPr>
          <p:cNvPicPr>
            <a:picLocks noChangeAspect="1"/>
          </p:cNvPicPr>
          <p:nvPr/>
        </p:nvPicPr>
        <p:blipFill>
          <a:blip r:embed="rId3"/>
          <a:stretch>
            <a:fillRect/>
          </a:stretch>
        </p:blipFill>
        <p:spPr>
          <a:xfrm>
            <a:off x="3273510" y="792599"/>
            <a:ext cx="2505982" cy="1601683"/>
          </a:xfrm>
          <a:prstGeom prst="rect">
            <a:avLst/>
          </a:prstGeom>
        </p:spPr>
      </p:pic>
      <p:graphicFrame>
        <p:nvGraphicFramePr>
          <p:cNvPr id="8" name="Object 7">
            <a:extLst>
              <a:ext uri="{FF2B5EF4-FFF2-40B4-BE49-F238E27FC236}">
                <a16:creationId xmlns:a16="http://schemas.microsoft.com/office/drawing/2014/main" id="{C5ED4113-155B-46F8-A78E-3F9252DCBD59}"/>
              </a:ext>
            </a:extLst>
          </p:cNvPr>
          <p:cNvGraphicFramePr>
            <a:graphicFrameLocks noChangeAspect="1"/>
          </p:cNvGraphicFramePr>
          <p:nvPr/>
        </p:nvGraphicFramePr>
        <p:xfrm>
          <a:off x="9520568" y="858819"/>
          <a:ext cx="2055044" cy="1088399"/>
        </p:xfrm>
        <a:graphic>
          <a:graphicData uri="http://schemas.openxmlformats.org/presentationml/2006/ole">
            <mc:AlternateContent xmlns:mc="http://schemas.openxmlformats.org/markup-compatibility/2006">
              <mc:Choice xmlns:v="urn:schemas-microsoft-com:vml" Requires="v">
                <p:oleObj name="Equation" r:id="rId4" imgW="1765300" imgH="939800" progId="Equation.DSMT4">
                  <p:embed/>
                </p:oleObj>
              </mc:Choice>
              <mc:Fallback>
                <p:oleObj name="Equation" r:id="rId4" imgW="1765300" imgH="939800" progId="Equation.DSMT4">
                  <p:embed/>
                  <p:pic>
                    <p:nvPicPr>
                      <p:cNvPr id="8" name="Object 7">
                        <a:extLst>
                          <a:ext uri="{FF2B5EF4-FFF2-40B4-BE49-F238E27FC236}">
                            <a16:creationId xmlns:a16="http://schemas.microsoft.com/office/drawing/2014/main" id="{C5ED4113-155B-46F8-A78E-3F9252DCBD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0568" y="858819"/>
                        <a:ext cx="2055044" cy="1088399"/>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3499B551-0787-4AF2-9BD4-8BAC2618259C}"/>
              </a:ext>
            </a:extLst>
          </p:cNvPr>
          <p:cNvSpPr txBox="1"/>
          <p:nvPr/>
        </p:nvSpPr>
        <p:spPr>
          <a:xfrm>
            <a:off x="221552" y="927916"/>
            <a:ext cx="2674930" cy="1169551"/>
          </a:xfrm>
          <a:prstGeom prst="rect">
            <a:avLst/>
          </a:prstGeom>
          <a:noFill/>
        </p:spPr>
        <p:txBody>
          <a:bodyPr wrap="square" rtlCol="0">
            <a:spAutoFit/>
          </a:bodyPr>
          <a:lstStyle/>
          <a:p>
            <a:r>
              <a:rPr lang="en-US" sz="1400"/>
              <a:t>We’ll look to the evolution of the universe in chronological order.  First we’ll note the contribution of dark energy, dust, radiation, to T over time.</a:t>
            </a:r>
          </a:p>
        </p:txBody>
      </p:sp>
      <p:sp>
        <p:nvSpPr>
          <p:cNvPr id="9" name="Rectangle 8">
            <a:extLst>
              <a:ext uri="{FF2B5EF4-FFF2-40B4-BE49-F238E27FC236}">
                <a16:creationId xmlns:a16="http://schemas.microsoft.com/office/drawing/2014/main" id="{C90B7BF3-FECF-4493-AAB1-C7663F1B1327}"/>
              </a:ext>
            </a:extLst>
          </p:cNvPr>
          <p:cNvSpPr/>
          <p:nvPr/>
        </p:nvSpPr>
        <p:spPr>
          <a:xfrm>
            <a:off x="212126" y="2490184"/>
            <a:ext cx="4435288" cy="769441"/>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1: Inflation (t &lt; 10</a:t>
            </a:r>
            <a:r>
              <a:rPr lang="en-US" sz="1600" b="1" baseline="30000">
                <a:latin typeface="Calibri" panose="020F0502020204030204" pitchFamily="34" charset="0"/>
                <a:ea typeface="Calibri" panose="020F0502020204030204" pitchFamily="34" charset="0"/>
                <a:cs typeface="Times New Roman" panose="02020603050405020304" pitchFamily="18" charset="0"/>
              </a:rPr>
              <a:t>-14</a:t>
            </a:r>
            <a:r>
              <a:rPr lang="en-US" sz="1600" b="1">
                <a:latin typeface="Calibri" panose="020F0502020204030204" pitchFamily="34" charset="0"/>
                <a:ea typeface="Calibri" panose="020F0502020204030204" pitchFamily="34" charset="0"/>
                <a:cs typeface="Times New Roman" panose="02020603050405020304" pitchFamily="18" charset="0"/>
              </a:rPr>
              <a:t>s)</a:t>
            </a:r>
          </a:p>
          <a:p>
            <a:r>
              <a:rPr lang="en-US" sz="1400">
                <a:effectLst/>
                <a:latin typeface="Calibri" panose="020F0502020204030204" pitchFamily="34" charset="0"/>
                <a:ea typeface="Calibri" panose="020F0502020204030204" pitchFamily="34" charset="0"/>
                <a:cs typeface="Times New Roman" panose="02020603050405020304" pitchFamily="18" charset="0"/>
              </a:rPr>
              <a:t>Universe dominated by dark energy which causes rapid inflation.  Solving for a(t), keeping </a:t>
            </a:r>
            <a:r>
              <a:rPr lang="el-GR" sz="1400">
                <a:effectLst/>
                <a:latin typeface="Calibri" panose="020F0502020204030204" pitchFamily="34" charset="0"/>
                <a:ea typeface="Calibri" panose="020F0502020204030204" pitchFamily="34" charset="0"/>
                <a:cs typeface="Times New Roman" panose="02020603050405020304" pitchFamily="18" charset="0"/>
              </a:rPr>
              <a:t>Λ</a:t>
            </a:r>
            <a:r>
              <a:rPr lang="en-US" sz="1400">
                <a:effectLst/>
                <a:latin typeface="Calibri" panose="020F0502020204030204" pitchFamily="34" charset="0"/>
                <a:ea typeface="Calibri" panose="020F0502020204030204" pitchFamily="34" charset="0"/>
                <a:cs typeface="Times New Roman" panose="02020603050405020304" pitchFamily="18" charset="0"/>
              </a:rPr>
              <a:t>, neglecting T we get:</a:t>
            </a:r>
          </a:p>
        </p:txBody>
      </p:sp>
      <p:graphicFrame>
        <p:nvGraphicFramePr>
          <p:cNvPr id="14" name="Object 13">
            <a:extLst>
              <a:ext uri="{FF2B5EF4-FFF2-40B4-BE49-F238E27FC236}">
                <a16:creationId xmlns:a16="http://schemas.microsoft.com/office/drawing/2014/main" id="{FE148AB8-DCC5-47FA-AF06-2045A0445A2F}"/>
              </a:ext>
            </a:extLst>
          </p:cNvPr>
          <p:cNvGraphicFramePr>
            <a:graphicFrameLocks noChangeAspect="1"/>
          </p:cNvGraphicFramePr>
          <p:nvPr/>
        </p:nvGraphicFramePr>
        <p:xfrm>
          <a:off x="296966" y="3429000"/>
          <a:ext cx="1442301" cy="349845"/>
        </p:xfrm>
        <a:graphic>
          <a:graphicData uri="http://schemas.openxmlformats.org/presentationml/2006/ole">
            <mc:AlternateContent xmlns:mc="http://schemas.openxmlformats.org/markup-compatibility/2006">
              <mc:Choice xmlns:v="urn:schemas-microsoft-com:vml" Requires="v">
                <p:oleObj name="Equation" r:id="rId6" imgW="1066337" imgH="253890" progId="Equation.DSMT4">
                  <p:embed/>
                </p:oleObj>
              </mc:Choice>
              <mc:Fallback>
                <p:oleObj name="Equation" r:id="rId6" imgW="1066337" imgH="253890" progId="Equation.DSMT4">
                  <p:embed/>
                  <p:pic>
                    <p:nvPicPr>
                      <p:cNvPr id="14" name="Object 13">
                        <a:extLst>
                          <a:ext uri="{FF2B5EF4-FFF2-40B4-BE49-F238E27FC236}">
                            <a16:creationId xmlns:a16="http://schemas.microsoft.com/office/drawing/2014/main" id="{FE148AB8-DCC5-47FA-AF06-2045A0445A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6966" y="3429000"/>
                        <a:ext cx="1442301" cy="349845"/>
                      </a:xfrm>
                      <a:prstGeom prst="rect">
                        <a:avLst/>
                      </a:prstGeom>
                      <a:noFill/>
                    </p:spPr>
                  </p:pic>
                </p:oleObj>
              </mc:Fallback>
            </mc:AlternateContent>
          </a:graphicData>
        </a:graphic>
      </p:graphicFrame>
      <p:sp>
        <p:nvSpPr>
          <p:cNvPr id="15" name="Rectangle 14">
            <a:extLst>
              <a:ext uri="{FF2B5EF4-FFF2-40B4-BE49-F238E27FC236}">
                <a16:creationId xmlns:a16="http://schemas.microsoft.com/office/drawing/2014/main" id="{973AAD6B-8626-4066-9E4F-DD66DE49841E}"/>
              </a:ext>
            </a:extLst>
          </p:cNvPr>
          <p:cNvSpPr/>
          <p:nvPr/>
        </p:nvSpPr>
        <p:spPr>
          <a:xfrm>
            <a:off x="6096000" y="3089338"/>
            <a:ext cx="5434529" cy="984885"/>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2: Radiation Dominated Universe (10</a:t>
            </a:r>
            <a:r>
              <a:rPr lang="en-US" sz="1600" b="1" baseline="30000">
                <a:latin typeface="Calibri" panose="020F0502020204030204" pitchFamily="34" charset="0"/>
                <a:ea typeface="Calibri" panose="020F0502020204030204" pitchFamily="34" charset="0"/>
                <a:cs typeface="Times New Roman" panose="02020603050405020304" pitchFamily="18" charset="0"/>
              </a:rPr>
              <a:t>-14</a:t>
            </a:r>
            <a:r>
              <a:rPr lang="en-US" sz="1600" b="1">
                <a:latin typeface="Calibri" panose="020F0502020204030204" pitchFamily="34" charset="0"/>
                <a:ea typeface="Calibri" panose="020F0502020204030204" pitchFamily="34" charset="0"/>
                <a:cs typeface="Times New Roman" panose="02020603050405020304" pitchFamily="18" charset="0"/>
              </a:rPr>
              <a:t>s &lt; t &lt; 10</a:t>
            </a:r>
            <a:r>
              <a:rPr lang="en-US" sz="1600" b="1" baseline="30000">
                <a:latin typeface="Calibri" panose="020F0502020204030204" pitchFamily="34" charset="0"/>
                <a:ea typeface="Calibri" panose="020F0502020204030204" pitchFamily="34" charset="0"/>
                <a:cs typeface="Times New Roman" panose="02020603050405020304" pitchFamily="18" charset="0"/>
              </a:rPr>
              <a:t>4</a:t>
            </a:r>
            <a:r>
              <a:rPr lang="en-US" sz="1600" b="1">
                <a:latin typeface="Calibri" panose="020F0502020204030204" pitchFamily="34" charset="0"/>
                <a:ea typeface="Calibri" panose="020F0502020204030204" pitchFamily="34" charset="0"/>
                <a:cs typeface="Times New Roman" panose="02020603050405020304" pitchFamily="18" charset="0"/>
              </a:rPr>
              <a:t> yrs)</a:t>
            </a:r>
          </a:p>
          <a:p>
            <a:r>
              <a:rPr lang="en-US" sz="1400">
                <a:effectLst/>
                <a:latin typeface="Calibri" panose="020F0502020204030204" pitchFamily="34" charset="0"/>
                <a:ea typeface="Calibri" panose="020F0502020204030204" pitchFamily="34" charset="0"/>
                <a:cs typeface="Times New Roman" panose="02020603050405020304" pitchFamily="18" charset="0"/>
              </a:rPr>
              <a:t>Dark energy parameter collapses to a residual much smaller value.  Now we have a universe in which radiation predominates.  Neglecting </a:t>
            </a:r>
            <a:r>
              <a:rPr lang="el-GR" sz="1400">
                <a:effectLst/>
                <a:latin typeface="Calibri" panose="020F0502020204030204" pitchFamily="34" charset="0"/>
                <a:ea typeface="Calibri" panose="020F0502020204030204" pitchFamily="34" charset="0"/>
                <a:cs typeface="Times New Roman" panose="02020603050405020304" pitchFamily="18" charset="0"/>
              </a:rPr>
              <a:t>Λ</a:t>
            </a:r>
            <a:r>
              <a:rPr lang="en-US" sz="1400">
                <a:effectLst/>
                <a:latin typeface="Calibri" panose="020F0502020204030204" pitchFamily="34" charset="0"/>
                <a:ea typeface="Calibri" panose="020F0502020204030204" pitchFamily="34" charset="0"/>
                <a:cs typeface="Times New Roman" panose="02020603050405020304" pitchFamily="18" charset="0"/>
              </a:rPr>
              <a:t> and using a radiation T, we get a universe expanding as √t.</a:t>
            </a:r>
          </a:p>
        </p:txBody>
      </p:sp>
      <p:graphicFrame>
        <p:nvGraphicFramePr>
          <p:cNvPr id="22" name="Object 21">
            <a:extLst>
              <a:ext uri="{FF2B5EF4-FFF2-40B4-BE49-F238E27FC236}">
                <a16:creationId xmlns:a16="http://schemas.microsoft.com/office/drawing/2014/main" id="{63B1AE07-38FA-4AFE-97BC-F78A4B600639}"/>
              </a:ext>
            </a:extLst>
          </p:cNvPr>
          <p:cNvGraphicFramePr>
            <a:graphicFrameLocks noChangeAspect="1"/>
          </p:cNvGraphicFramePr>
          <p:nvPr/>
        </p:nvGraphicFramePr>
        <p:xfrm>
          <a:off x="6162674" y="4278197"/>
          <a:ext cx="2887057" cy="611129"/>
        </p:xfrm>
        <a:graphic>
          <a:graphicData uri="http://schemas.openxmlformats.org/presentationml/2006/ole">
            <mc:AlternateContent xmlns:mc="http://schemas.openxmlformats.org/markup-compatibility/2006">
              <mc:Choice xmlns:v="urn:schemas-microsoft-com:vml" Requires="v">
                <p:oleObj name="Equation" r:id="rId8" imgW="2336760" imgH="495000" progId="Equation.DSMT4">
                  <p:embed/>
                </p:oleObj>
              </mc:Choice>
              <mc:Fallback>
                <p:oleObj name="Equation" r:id="rId8" imgW="2336760" imgH="495000" progId="Equation.DSMT4">
                  <p:embed/>
                  <p:pic>
                    <p:nvPicPr>
                      <p:cNvPr id="22" name="Object 21">
                        <a:extLst>
                          <a:ext uri="{FF2B5EF4-FFF2-40B4-BE49-F238E27FC236}">
                            <a16:creationId xmlns:a16="http://schemas.microsoft.com/office/drawing/2014/main" id="{63B1AE07-38FA-4AFE-97BC-F78A4B600639}"/>
                          </a:ext>
                        </a:extLst>
                      </p:cNvPr>
                      <p:cNvPicPr>
                        <a:picLocks noChangeAspect="1" noChangeArrowheads="1"/>
                      </p:cNvPicPr>
                      <p:nvPr/>
                    </p:nvPicPr>
                    <p:blipFill>
                      <a:blip r:embed="rId9"/>
                      <a:srcRect/>
                      <a:stretch>
                        <a:fillRect/>
                      </a:stretch>
                    </p:blipFill>
                    <p:spPr bwMode="auto">
                      <a:xfrm>
                        <a:off x="6162674" y="4278197"/>
                        <a:ext cx="2887057" cy="611129"/>
                      </a:xfrm>
                      <a:prstGeom prst="rect">
                        <a:avLst/>
                      </a:prstGeom>
                      <a:noFill/>
                    </p:spPr>
                  </p:pic>
                </p:oleObj>
              </mc:Fallback>
            </mc:AlternateContent>
          </a:graphicData>
        </a:graphic>
      </p:graphicFrame>
      <p:sp>
        <p:nvSpPr>
          <p:cNvPr id="23" name="Rectangle 22">
            <a:extLst>
              <a:ext uri="{FF2B5EF4-FFF2-40B4-BE49-F238E27FC236}">
                <a16:creationId xmlns:a16="http://schemas.microsoft.com/office/drawing/2014/main" id="{EC44CDE6-0241-4ACF-932D-7C5E89576CBC}"/>
              </a:ext>
            </a:extLst>
          </p:cNvPr>
          <p:cNvSpPr/>
          <p:nvPr/>
        </p:nvSpPr>
        <p:spPr>
          <a:xfrm>
            <a:off x="145452" y="4353481"/>
            <a:ext cx="5883875" cy="1200329"/>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3: Matter Dominated Universe (10</a:t>
            </a:r>
            <a:r>
              <a:rPr lang="en-US" sz="1600" b="1" baseline="30000">
                <a:latin typeface="Calibri" panose="020F0502020204030204" pitchFamily="34" charset="0"/>
                <a:ea typeface="Calibri" panose="020F0502020204030204" pitchFamily="34" charset="0"/>
                <a:cs typeface="Times New Roman" panose="02020603050405020304" pitchFamily="18" charset="0"/>
              </a:rPr>
              <a:t>4</a:t>
            </a:r>
            <a:r>
              <a:rPr lang="en-US" sz="1600" b="1">
                <a:latin typeface="Calibri" panose="020F0502020204030204" pitchFamily="34" charset="0"/>
                <a:ea typeface="Calibri" panose="020F0502020204030204" pitchFamily="34" charset="0"/>
                <a:cs typeface="Times New Roman" panose="02020603050405020304" pitchFamily="18" charset="0"/>
              </a:rPr>
              <a:t> yrs &lt; t &lt; 10</a:t>
            </a:r>
            <a:r>
              <a:rPr lang="en-US" sz="1600" b="1" baseline="30000">
                <a:latin typeface="Calibri" panose="020F0502020204030204" pitchFamily="34" charset="0"/>
                <a:ea typeface="Calibri" panose="020F0502020204030204" pitchFamily="34" charset="0"/>
                <a:cs typeface="Times New Roman" panose="02020603050405020304" pitchFamily="18" charset="0"/>
              </a:rPr>
              <a:t>10 </a:t>
            </a:r>
            <a:r>
              <a:rPr lang="en-US" sz="1600" b="1">
                <a:latin typeface="Calibri" panose="020F0502020204030204" pitchFamily="34" charset="0"/>
                <a:ea typeface="Calibri" panose="020F0502020204030204" pitchFamily="34" charset="0"/>
                <a:cs typeface="Times New Roman" panose="02020603050405020304" pitchFamily="18" charset="0"/>
              </a:rPr>
              <a:t>yrs)</a:t>
            </a:r>
          </a:p>
          <a:p>
            <a:r>
              <a:rPr lang="en-US" sz="1400">
                <a:effectLst/>
                <a:latin typeface="Calibri" panose="020F0502020204030204" pitchFamily="34" charset="0"/>
                <a:ea typeface="Calibri" panose="020F0502020204030204" pitchFamily="34" charset="0"/>
                <a:cs typeface="Times New Roman" panose="02020603050405020304" pitchFamily="18" charset="0"/>
              </a:rPr>
              <a:t>Radiation collapses into matter/dust (eventually neutral matter which releases the cosmic microwave background).  And due to residual redshifting radiation, its energy density drops below matter.  Neglecting </a:t>
            </a:r>
            <a:r>
              <a:rPr lang="el-GR" sz="1400">
                <a:latin typeface="Calibri" panose="020F0502020204030204" pitchFamily="34" charset="0"/>
                <a:ea typeface="Calibri" panose="020F0502020204030204" pitchFamily="34" charset="0"/>
                <a:cs typeface="Times New Roman" panose="02020603050405020304" pitchFamily="18" charset="0"/>
              </a:rPr>
              <a:t>Λ</a:t>
            </a:r>
            <a:r>
              <a:rPr lang="en-US" sz="1400">
                <a:latin typeface="Calibri" panose="020F0502020204030204" pitchFamily="34" charset="0"/>
                <a:ea typeface="Calibri" panose="020F0502020204030204" pitchFamily="34" charset="0"/>
                <a:cs typeface="Times New Roman" panose="02020603050405020304" pitchFamily="18" charset="0"/>
              </a:rPr>
              <a:t> and using matter T we get a universe going as t</a:t>
            </a:r>
            <a:r>
              <a:rPr lang="en-US" sz="1400" baseline="30000">
                <a:latin typeface="Calibri" panose="020F0502020204030204" pitchFamily="34" charset="0"/>
                <a:ea typeface="Calibri" panose="020F0502020204030204" pitchFamily="34" charset="0"/>
                <a:cs typeface="Times New Roman" panose="02020603050405020304" pitchFamily="18" charset="0"/>
              </a:rPr>
              <a:t>2/3</a:t>
            </a:r>
            <a:r>
              <a:rPr lang="en-US" sz="1400">
                <a:latin typeface="Calibri" panose="020F0502020204030204" pitchFamily="34" charset="0"/>
                <a:ea typeface="Calibri" panose="020F0502020204030204" pitchFamily="34" charset="0"/>
                <a:cs typeface="Times New Roman" panose="02020603050405020304" pitchFamily="18" charset="0"/>
              </a:rPr>
              <a:t>.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27" name="Object 26">
            <a:extLst>
              <a:ext uri="{FF2B5EF4-FFF2-40B4-BE49-F238E27FC236}">
                <a16:creationId xmlns:a16="http://schemas.microsoft.com/office/drawing/2014/main" id="{AFA539F6-4F10-4BB4-B3B4-DE5F754B21FC}"/>
              </a:ext>
            </a:extLst>
          </p:cNvPr>
          <p:cNvGraphicFramePr>
            <a:graphicFrameLocks noChangeAspect="1"/>
          </p:cNvGraphicFramePr>
          <p:nvPr/>
        </p:nvGraphicFramePr>
        <p:xfrm>
          <a:off x="221552" y="5588771"/>
          <a:ext cx="3051958" cy="682625"/>
        </p:xfrm>
        <a:graphic>
          <a:graphicData uri="http://schemas.openxmlformats.org/presentationml/2006/ole">
            <mc:AlternateContent xmlns:mc="http://schemas.openxmlformats.org/markup-compatibility/2006">
              <mc:Choice xmlns:v="urn:schemas-microsoft-com:vml" Requires="v">
                <p:oleObj name="Equation" r:id="rId10" imgW="2387520" imgH="533160" progId="Equation.DSMT4">
                  <p:embed/>
                </p:oleObj>
              </mc:Choice>
              <mc:Fallback>
                <p:oleObj name="Equation" r:id="rId10" imgW="2387520" imgH="533160" progId="Equation.DSMT4">
                  <p:embed/>
                  <p:pic>
                    <p:nvPicPr>
                      <p:cNvPr id="27" name="Object 26">
                        <a:extLst>
                          <a:ext uri="{FF2B5EF4-FFF2-40B4-BE49-F238E27FC236}">
                            <a16:creationId xmlns:a16="http://schemas.microsoft.com/office/drawing/2014/main" id="{AFA539F6-4F10-4BB4-B3B4-DE5F754B21FC}"/>
                          </a:ext>
                        </a:extLst>
                      </p:cNvPr>
                      <p:cNvPicPr>
                        <a:picLocks noChangeAspect="1" noChangeArrowheads="1"/>
                      </p:cNvPicPr>
                      <p:nvPr/>
                    </p:nvPicPr>
                    <p:blipFill>
                      <a:blip r:embed="rId11"/>
                      <a:srcRect/>
                      <a:stretch>
                        <a:fillRect/>
                      </a:stretch>
                    </p:blipFill>
                    <p:spPr bwMode="auto">
                      <a:xfrm>
                        <a:off x="221552" y="5588771"/>
                        <a:ext cx="3051958" cy="682625"/>
                      </a:xfrm>
                      <a:prstGeom prst="rect">
                        <a:avLst/>
                      </a:prstGeom>
                      <a:noFill/>
                    </p:spPr>
                  </p:pic>
                </p:oleObj>
              </mc:Fallback>
            </mc:AlternateContent>
          </a:graphicData>
        </a:graphic>
      </p:graphicFrame>
      <p:sp>
        <p:nvSpPr>
          <p:cNvPr id="28" name="Rectangle 27">
            <a:extLst>
              <a:ext uri="{FF2B5EF4-FFF2-40B4-BE49-F238E27FC236}">
                <a16:creationId xmlns:a16="http://schemas.microsoft.com/office/drawing/2014/main" id="{E4780ACC-846C-44BC-98F0-55CD5EFE9FB6}"/>
              </a:ext>
            </a:extLst>
          </p:cNvPr>
          <p:cNvSpPr/>
          <p:nvPr/>
        </p:nvSpPr>
        <p:spPr>
          <a:xfrm>
            <a:off x="6096000" y="5205081"/>
            <a:ext cx="5883875" cy="984885"/>
          </a:xfrm>
          <a:prstGeom prst="rect">
            <a:avLst/>
          </a:prstGeom>
        </p:spPr>
        <p:txBody>
          <a:bodyPr wrap="square">
            <a:spAutoFit/>
          </a:bodyPr>
          <a:lstStyle/>
          <a:p>
            <a:r>
              <a:rPr lang="en-US" sz="1600" b="1">
                <a:latin typeface="Calibri" panose="020F0502020204030204" pitchFamily="34" charset="0"/>
                <a:ea typeface="Calibri" panose="020F0502020204030204" pitchFamily="34" charset="0"/>
                <a:cs typeface="Times New Roman" panose="02020603050405020304" pitchFamily="18" charset="0"/>
              </a:rPr>
              <a:t>Stage 4: Dark Energy Dominated Universe (10</a:t>
            </a:r>
            <a:r>
              <a:rPr lang="en-US" sz="1600" b="1" baseline="30000">
                <a:latin typeface="Calibri" panose="020F0502020204030204" pitchFamily="34" charset="0"/>
                <a:ea typeface="Calibri" panose="020F0502020204030204" pitchFamily="34" charset="0"/>
                <a:cs typeface="Times New Roman" panose="02020603050405020304" pitchFamily="18" charset="0"/>
              </a:rPr>
              <a:t>10</a:t>
            </a:r>
            <a:r>
              <a:rPr lang="en-US" sz="1600" b="1">
                <a:latin typeface="Calibri" panose="020F0502020204030204" pitchFamily="34" charset="0"/>
                <a:ea typeface="Calibri" panose="020F0502020204030204" pitchFamily="34" charset="0"/>
                <a:cs typeface="Times New Roman" panose="02020603050405020304" pitchFamily="18" charset="0"/>
              </a:rPr>
              <a:t> yrs &lt; t)</a:t>
            </a:r>
          </a:p>
          <a:p>
            <a:r>
              <a:rPr lang="en-US" sz="1400">
                <a:effectLst/>
                <a:latin typeface="Calibri" panose="020F0502020204030204" pitchFamily="34" charset="0"/>
                <a:ea typeface="Calibri" panose="020F0502020204030204" pitchFamily="34" charset="0"/>
                <a:cs typeface="Times New Roman" panose="02020603050405020304" pitchFamily="18" charset="0"/>
              </a:rPr>
              <a:t>As universe expands, matter density drops of course and now its energy density is below that of the residual dark energy.  So we’re back to a (more slowly) exponentially expanding universe:</a:t>
            </a:r>
          </a:p>
        </p:txBody>
      </p:sp>
      <p:graphicFrame>
        <p:nvGraphicFramePr>
          <p:cNvPr id="29" name="Object 28">
            <a:extLst>
              <a:ext uri="{FF2B5EF4-FFF2-40B4-BE49-F238E27FC236}">
                <a16:creationId xmlns:a16="http://schemas.microsoft.com/office/drawing/2014/main" id="{E79C21E2-573B-4355-9564-A9A6442571D1}"/>
              </a:ext>
            </a:extLst>
          </p:cNvPr>
          <p:cNvGraphicFramePr>
            <a:graphicFrameLocks noChangeAspect="1"/>
          </p:cNvGraphicFramePr>
          <p:nvPr/>
        </p:nvGraphicFramePr>
        <p:xfrm>
          <a:off x="6162675" y="6400804"/>
          <a:ext cx="1442301" cy="349845"/>
        </p:xfrm>
        <a:graphic>
          <a:graphicData uri="http://schemas.openxmlformats.org/presentationml/2006/ole">
            <mc:AlternateContent xmlns:mc="http://schemas.openxmlformats.org/markup-compatibility/2006">
              <mc:Choice xmlns:v="urn:schemas-microsoft-com:vml" Requires="v">
                <p:oleObj name="Equation" r:id="rId12" imgW="1066337" imgH="253890" progId="Equation.DSMT4">
                  <p:embed/>
                </p:oleObj>
              </mc:Choice>
              <mc:Fallback>
                <p:oleObj name="Equation" r:id="rId12" imgW="1066337" imgH="253890" progId="Equation.DSMT4">
                  <p:embed/>
                  <p:pic>
                    <p:nvPicPr>
                      <p:cNvPr id="29" name="Object 28">
                        <a:extLst>
                          <a:ext uri="{FF2B5EF4-FFF2-40B4-BE49-F238E27FC236}">
                            <a16:creationId xmlns:a16="http://schemas.microsoft.com/office/drawing/2014/main" id="{E79C21E2-573B-4355-9564-A9A6442571D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2675" y="6400804"/>
                        <a:ext cx="1442301" cy="349845"/>
                      </a:xfrm>
                      <a:prstGeom prst="rect">
                        <a:avLst/>
                      </a:prstGeom>
                      <a:noFill/>
                    </p:spPr>
                  </p:pic>
                </p:oleObj>
              </mc:Fallback>
            </mc:AlternateContent>
          </a:graphicData>
        </a:graphic>
      </p:graphicFrame>
    </p:spTree>
    <p:extLst>
      <p:ext uri="{BB962C8B-B14F-4D97-AF65-F5344CB8AC3E}">
        <p14:creationId xmlns:p14="http://schemas.microsoft.com/office/powerpoint/2010/main" val="1637450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C7BB9-B0EE-467D-9F93-3C06C182D3E9}"/>
              </a:ext>
            </a:extLst>
          </p:cNvPr>
          <p:cNvSpPr txBox="1"/>
          <p:nvPr/>
        </p:nvSpPr>
        <p:spPr>
          <a:xfrm>
            <a:off x="3592326" y="194291"/>
            <a:ext cx="4578308" cy="584775"/>
          </a:xfrm>
          <a:prstGeom prst="rect">
            <a:avLst/>
          </a:prstGeom>
          <a:noFill/>
        </p:spPr>
        <p:txBody>
          <a:bodyPr wrap="square" rtlCol="0">
            <a:spAutoFit/>
          </a:bodyPr>
          <a:lstStyle/>
          <a:p>
            <a:r>
              <a:rPr lang="en-US" sz="3200" b="1" u="sng"/>
              <a:t>Least Energy Principle</a:t>
            </a:r>
            <a:endParaRPr lang="en-US" b="1" u="sng"/>
          </a:p>
        </p:txBody>
      </p:sp>
      <p:sp>
        <p:nvSpPr>
          <p:cNvPr id="18" name="Rectangle 32">
            <a:extLst>
              <a:ext uri="{FF2B5EF4-FFF2-40B4-BE49-F238E27FC236}">
                <a16:creationId xmlns:a16="http://schemas.microsoft.com/office/drawing/2014/main" id="{624ABE93-092C-4372-AA74-EC7EAF4F5A29}"/>
              </a:ext>
            </a:extLst>
          </p:cNvPr>
          <p:cNvSpPr>
            <a:spLocks noChangeArrowheads="1"/>
          </p:cNvSpPr>
          <p:nvPr/>
        </p:nvSpPr>
        <p:spPr bwMode="auto">
          <a:xfrm>
            <a:off x="1659117" y="19389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BC79CD05-994E-4056-943F-6AAB901FA4D8}"/>
              </a:ext>
            </a:extLst>
          </p:cNvPr>
          <p:cNvGraphicFramePr>
            <a:graphicFrameLocks noChangeAspect="1"/>
          </p:cNvGraphicFramePr>
          <p:nvPr/>
        </p:nvGraphicFramePr>
        <p:xfrm>
          <a:off x="320675" y="1110875"/>
          <a:ext cx="9652000" cy="896937"/>
        </p:xfrm>
        <a:graphic>
          <a:graphicData uri="http://schemas.openxmlformats.org/presentationml/2006/ole">
            <mc:AlternateContent xmlns:mc="http://schemas.openxmlformats.org/markup-compatibility/2006">
              <mc:Choice xmlns:v="urn:schemas-microsoft-com:vml" Requires="v">
                <p:oleObj name="Equation" r:id="rId2" imgW="6908760" imgH="660240" progId="Equation.DSMT4">
                  <p:embed/>
                </p:oleObj>
              </mc:Choice>
              <mc:Fallback>
                <p:oleObj name="Equation" r:id="rId2" imgW="6908760" imgH="660240" progId="Equation.DSMT4">
                  <p:embed/>
                  <p:pic>
                    <p:nvPicPr>
                      <p:cNvPr id="5" name="Object 4">
                        <a:extLst>
                          <a:ext uri="{FF2B5EF4-FFF2-40B4-BE49-F238E27FC236}">
                            <a16:creationId xmlns:a16="http://schemas.microsoft.com/office/drawing/2014/main" id="{BC79CD05-994E-4056-943F-6AAB901FA4D8}"/>
                          </a:ext>
                        </a:extLst>
                      </p:cNvPr>
                      <p:cNvPicPr>
                        <a:picLocks noChangeAspect="1" noChangeArrowheads="1"/>
                      </p:cNvPicPr>
                      <p:nvPr/>
                    </p:nvPicPr>
                    <p:blipFill>
                      <a:blip r:embed="rId3"/>
                      <a:srcRect/>
                      <a:stretch>
                        <a:fillRect/>
                      </a:stretch>
                    </p:blipFill>
                    <p:spPr bwMode="auto">
                      <a:xfrm>
                        <a:off x="320675" y="1110875"/>
                        <a:ext cx="9652000" cy="896937"/>
                      </a:xfrm>
                      <a:prstGeom prst="rect">
                        <a:avLst/>
                      </a:prstGeom>
                      <a:solidFill>
                        <a:srgbClr val="CCFFCC"/>
                      </a:solidFill>
                    </p:spPr>
                  </p:pic>
                </p:oleObj>
              </mc:Fallback>
            </mc:AlternateContent>
          </a:graphicData>
        </a:graphic>
      </p:graphicFrame>
      <p:graphicFrame>
        <p:nvGraphicFramePr>
          <p:cNvPr id="24" name="Object 23">
            <a:extLst>
              <a:ext uri="{FF2B5EF4-FFF2-40B4-BE49-F238E27FC236}">
                <a16:creationId xmlns:a16="http://schemas.microsoft.com/office/drawing/2014/main" id="{443D7856-EFFA-4DB3-9C2A-590A874978F8}"/>
              </a:ext>
            </a:extLst>
          </p:cNvPr>
          <p:cNvGraphicFramePr>
            <a:graphicFrameLocks noChangeAspect="1"/>
          </p:cNvGraphicFramePr>
          <p:nvPr/>
        </p:nvGraphicFramePr>
        <p:xfrm>
          <a:off x="274637" y="3292407"/>
          <a:ext cx="4872038" cy="1190625"/>
        </p:xfrm>
        <a:graphic>
          <a:graphicData uri="http://schemas.openxmlformats.org/presentationml/2006/ole">
            <mc:AlternateContent xmlns:mc="http://schemas.openxmlformats.org/markup-compatibility/2006">
              <mc:Choice xmlns:v="urn:schemas-microsoft-com:vml" Requires="v">
                <p:oleObj name="Equation" r:id="rId4" imgW="3708360" imgH="901440" progId="Equation.DSMT4">
                  <p:embed/>
                </p:oleObj>
              </mc:Choice>
              <mc:Fallback>
                <p:oleObj name="Equation" r:id="rId4" imgW="3708360" imgH="901440" progId="Equation.DSMT4">
                  <p:embed/>
                  <p:pic>
                    <p:nvPicPr>
                      <p:cNvPr id="24" name="Object 23">
                        <a:extLst>
                          <a:ext uri="{FF2B5EF4-FFF2-40B4-BE49-F238E27FC236}">
                            <a16:creationId xmlns:a16="http://schemas.microsoft.com/office/drawing/2014/main" id="{443D7856-EFFA-4DB3-9C2A-590A874978F8}"/>
                          </a:ext>
                        </a:extLst>
                      </p:cNvPr>
                      <p:cNvPicPr>
                        <a:picLocks noChangeAspect="1" noChangeArrowheads="1"/>
                      </p:cNvPicPr>
                      <p:nvPr/>
                    </p:nvPicPr>
                    <p:blipFill>
                      <a:blip r:embed="rId5"/>
                      <a:srcRect/>
                      <a:stretch>
                        <a:fillRect/>
                      </a:stretch>
                    </p:blipFill>
                    <p:spPr bwMode="auto">
                      <a:xfrm>
                        <a:off x="274637" y="3292407"/>
                        <a:ext cx="4872038" cy="1190625"/>
                      </a:xfrm>
                      <a:prstGeom prst="rect">
                        <a:avLst/>
                      </a:prstGeom>
                      <a:solidFill>
                        <a:srgbClr val="CCFFCC"/>
                      </a:solidFill>
                    </p:spPr>
                  </p:pic>
                </p:oleObj>
              </mc:Fallback>
            </mc:AlternateContent>
          </a:graphicData>
        </a:graphic>
      </p:graphicFrame>
      <p:graphicFrame>
        <p:nvGraphicFramePr>
          <p:cNvPr id="26" name="Object 25">
            <a:extLst>
              <a:ext uri="{FF2B5EF4-FFF2-40B4-BE49-F238E27FC236}">
                <a16:creationId xmlns:a16="http://schemas.microsoft.com/office/drawing/2014/main" id="{F907E7AB-A733-41C8-95F4-B367ADC83D8C}"/>
              </a:ext>
            </a:extLst>
          </p:cNvPr>
          <p:cNvGraphicFramePr>
            <a:graphicFrameLocks noChangeAspect="1"/>
          </p:cNvGraphicFramePr>
          <p:nvPr/>
        </p:nvGraphicFramePr>
        <p:xfrm>
          <a:off x="5947467" y="3269594"/>
          <a:ext cx="2404681" cy="1198077"/>
        </p:xfrm>
        <a:graphic>
          <a:graphicData uri="http://schemas.openxmlformats.org/presentationml/2006/ole">
            <mc:AlternateContent xmlns:mc="http://schemas.openxmlformats.org/markup-compatibility/2006">
              <mc:Choice xmlns:v="urn:schemas-microsoft-com:vml" Requires="v">
                <p:oleObj name="Equation" r:id="rId6" imgW="1790700" imgH="889000" progId="Equation.DSMT4">
                  <p:embed/>
                </p:oleObj>
              </mc:Choice>
              <mc:Fallback>
                <p:oleObj name="Equation" r:id="rId6" imgW="1790700" imgH="889000" progId="Equation.DSMT4">
                  <p:embed/>
                  <p:pic>
                    <p:nvPicPr>
                      <p:cNvPr id="26" name="Object 25">
                        <a:extLst>
                          <a:ext uri="{FF2B5EF4-FFF2-40B4-BE49-F238E27FC236}">
                            <a16:creationId xmlns:a16="http://schemas.microsoft.com/office/drawing/2014/main" id="{F907E7AB-A733-41C8-95F4-B367ADC83D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7467" y="3269594"/>
                        <a:ext cx="2404681" cy="1198077"/>
                      </a:xfrm>
                      <a:prstGeom prst="rect">
                        <a:avLst/>
                      </a:prstGeom>
                      <a:solidFill>
                        <a:srgbClr val="CCFFCC"/>
                      </a:solidFill>
                    </p:spPr>
                  </p:pic>
                </p:oleObj>
              </mc:Fallback>
            </mc:AlternateContent>
          </a:graphicData>
        </a:graphic>
      </p:graphicFrame>
      <p:sp>
        <p:nvSpPr>
          <p:cNvPr id="27" name="TextBox 26">
            <a:extLst>
              <a:ext uri="{FF2B5EF4-FFF2-40B4-BE49-F238E27FC236}">
                <a16:creationId xmlns:a16="http://schemas.microsoft.com/office/drawing/2014/main" id="{FB9B6776-37F6-4CA1-9A1E-A31C3E716BF0}"/>
              </a:ext>
            </a:extLst>
          </p:cNvPr>
          <p:cNvSpPr txBox="1"/>
          <p:nvPr/>
        </p:nvSpPr>
        <p:spPr>
          <a:xfrm>
            <a:off x="208968" y="2339621"/>
            <a:ext cx="9123568" cy="646331"/>
          </a:xfrm>
          <a:prstGeom prst="rect">
            <a:avLst/>
          </a:prstGeom>
          <a:noFill/>
        </p:spPr>
        <p:txBody>
          <a:bodyPr wrap="square" rtlCol="0">
            <a:spAutoFit/>
          </a:bodyPr>
          <a:lstStyle/>
          <a:p>
            <a:r>
              <a:rPr lang="en-US"/>
              <a:t>Equilibrium positions of N particles  moving in force field </a:t>
            </a:r>
            <a:r>
              <a:rPr lang="el-GR"/>
              <a:t>φ</a:t>
            </a:r>
            <a:r>
              <a:rPr lang="en-US"/>
              <a:t>, subject to constraints g</a:t>
            </a:r>
            <a:r>
              <a:rPr lang="en-US" baseline="-25000"/>
              <a:t>i</a:t>
            </a:r>
            <a:r>
              <a:rPr lang="en-US"/>
              <a:t>(r</a:t>
            </a:r>
            <a:r>
              <a:rPr lang="en-US" baseline="-25000"/>
              <a:t>i</a:t>
            </a:r>
            <a:r>
              <a:rPr lang="en-US"/>
              <a:t>) = c</a:t>
            </a:r>
            <a:r>
              <a:rPr lang="en-US" baseline="-25000"/>
              <a:t>i</a:t>
            </a:r>
            <a:r>
              <a:rPr lang="en-US"/>
              <a:t> (and note that each constraint enforced by some constraining force)</a:t>
            </a:r>
          </a:p>
        </p:txBody>
      </p:sp>
      <p:graphicFrame>
        <p:nvGraphicFramePr>
          <p:cNvPr id="29" name="Object 28">
            <a:extLst>
              <a:ext uri="{FF2B5EF4-FFF2-40B4-BE49-F238E27FC236}">
                <a16:creationId xmlns:a16="http://schemas.microsoft.com/office/drawing/2014/main" id="{4665407F-9314-4347-B4D7-E816BE2C0460}"/>
              </a:ext>
            </a:extLst>
          </p:cNvPr>
          <p:cNvGraphicFramePr>
            <a:graphicFrameLocks noChangeAspect="1"/>
          </p:cNvGraphicFramePr>
          <p:nvPr/>
        </p:nvGraphicFramePr>
        <p:xfrm>
          <a:off x="293688" y="5513388"/>
          <a:ext cx="3557587" cy="963612"/>
        </p:xfrm>
        <a:graphic>
          <a:graphicData uri="http://schemas.openxmlformats.org/presentationml/2006/ole">
            <mc:AlternateContent xmlns:mc="http://schemas.openxmlformats.org/markup-compatibility/2006">
              <mc:Choice xmlns:v="urn:schemas-microsoft-com:vml" Requires="v">
                <p:oleObj name="Equation" r:id="rId8" imgW="2425680" imgH="660240" progId="Equation.DSMT4">
                  <p:embed/>
                </p:oleObj>
              </mc:Choice>
              <mc:Fallback>
                <p:oleObj name="Equation" r:id="rId8" imgW="2425680" imgH="660240" progId="Equation.DSMT4">
                  <p:embed/>
                  <p:pic>
                    <p:nvPicPr>
                      <p:cNvPr id="29" name="Object 28">
                        <a:extLst>
                          <a:ext uri="{FF2B5EF4-FFF2-40B4-BE49-F238E27FC236}">
                            <a16:creationId xmlns:a16="http://schemas.microsoft.com/office/drawing/2014/main" id="{4665407F-9314-4347-B4D7-E816BE2C0460}"/>
                          </a:ext>
                        </a:extLst>
                      </p:cNvPr>
                      <p:cNvPicPr>
                        <a:picLocks noChangeAspect="1" noChangeArrowheads="1"/>
                      </p:cNvPicPr>
                      <p:nvPr/>
                    </p:nvPicPr>
                    <p:blipFill>
                      <a:blip r:embed="rId9"/>
                      <a:srcRect/>
                      <a:stretch>
                        <a:fillRect/>
                      </a:stretch>
                    </p:blipFill>
                    <p:spPr bwMode="auto">
                      <a:xfrm>
                        <a:off x="293688" y="5513388"/>
                        <a:ext cx="3557587" cy="963612"/>
                      </a:xfrm>
                      <a:prstGeom prst="rect">
                        <a:avLst/>
                      </a:prstGeom>
                      <a:solidFill>
                        <a:srgbClr val="CCFFCC"/>
                      </a:solidFill>
                    </p:spPr>
                  </p:pic>
                </p:oleObj>
              </mc:Fallback>
            </mc:AlternateContent>
          </a:graphicData>
        </a:graphic>
      </p:graphicFrame>
      <p:sp>
        <p:nvSpPr>
          <p:cNvPr id="30" name="TextBox 29">
            <a:extLst>
              <a:ext uri="{FF2B5EF4-FFF2-40B4-BE49-F238E27FC236}">
                <a16:creationId xmlns:a16="http://schemas.microsoft.com/office/drawing/2014/main" id="{62CD0155-790A-4B7E-8DB2-1717A9F3F477}"/>
              </a:ext>
            </a:extLst>
          </p:cNvPr>
          <p:cNvSpPr txBox="1"/>
          <p:nvPr/>
        </p:nvSpPr>
        <p:spPr>
          <a:xfrm>
            <a:off x="208968" y="4721094"/>
            <a:ext cx="10952368" cy="646331"/>
          </a:xfrm>
          <a:prstGeom prst="rect">
            <a:avLst/>
          </a:prstGeom>
          <a:noFill/>
        </p:spPr>
        <p:txBody>
          <a:bodyPr wrap="square" rtlCol="0">
            <a:spAutoFit/>
          </a:bodyPr>
          <a:lstStyle/>
          <a:p>
            <a:r>
              <a:rPr lang="en-US"/>
              <a:t>Or if we have a continuous distribution of particles with masses dm, moving in force field </a:t>
            </a:r>
            <a:r>
              <a:rPr lang="el-GR"/>
              <a:t>φ</a:t>
            </a:r>
            <a:r>
              <a:rPr lang="en-US"/>
              <a:t> (functional), and subject to constraint (functional) g[r] = c, the equilibrium position and force will be given by:</a:t>
            </a:r>
          </a:p>
        </p:txBody>
      </p:sp>
      <p:graphicFrame>
        <p:nvGraphicFramePr>
          <p:cNvPr id="32" name="Object 31">
            <a:extLst>
              <a:ext uri="{FF2B5EF4-FFF2-40B4-BE49-F238E27FC236}">
                <a16:creationId xmlns:a16="http://schemas.microsoft.com/office/drawing/2014/main" id="{DEFDCB79-D0A0-4620-B3A0-2856CB40A58D}"/>
              </a:ext>
            </a:extLst>
          </p:cNvPr>
          <p:cNvGraphicFramePr>
            <a:graphicFrameLocks noChangeAspect="1"/>
          </p:cNvGraphicFramePr>
          <p:nvPr/>
        </p:nvGraphicFramePr>
        <p:xfrm>
          <a:off x="5881480" y="5620848"/>
          <a:ext cx="3225800" cy="590550"/>
        </p:xfrm>
        <a:graphic>
          <a:graphicData uri="http://schemas.openxmlformats.org/presentationml/2006/ole">
            <mc:AlternateContent xmlns:mc="http://schemas.openxmlformats.org/markup-compatibility/2006">
              <mc:Choice xmlns:v="urn:schemas-microsoft-com:vml" Requires="v">
                <p:oleObj name="Equation" r:id="rId10" imgW="2361960" imgH="431640" progId="Equation.DSMT4">
                  <p:embed/>
                </p:oleObj>
              </mc:Choice>
              <mc:Fallback>
                <p:oleObj name="Equation" r:id="rId10" imgW="2361960" imgH="431640" progId="Equation.DSMT4">
                  <p:embed/>
                  <p:pic>
                    <p:nvPicPr>
                      <p:cNvPr id="32" name="Object 31">
                        <a:extLst>
                          <a:ext uri="{FF2B5EF4-FFF2-40B4-BE49-F238E27FC236}">
                            <a16:creationId xmlns:a16="http://schemas.microsoft.com/office/drawing/2014/main" id="{DEFDCB79-D0A0-4620-B3A0-2856CB40A58D}"/>
                          </a:ext>
                        </a:extLst>
                      </p:cNvPr>
                      <p:cNvPicPr>
                        <a:picLocks noChangeAspect="1" noChangeArrowheads="1"/>
                      </p:cNvPicPr>
                      <p:nvPr/>
                    </p:nvPicPr>
                    <p:blipFill>
                      <a:blip r:embed="rId11"/>
                      <a:srcRect/>
                      <a:stretch>
                        <a:fillRect/>
                      </a:stretch>
                    </p:blipFill>
                    <p:spPr bwMode="auto">
                      <a:xfrm>
                        <a:off x="5881480" y="5620848"/>
                        <a:ext cx="3225800" cy="59055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166362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592326" y="194291"/>
            <a:ext cx="4578308" cy="584775"/>
          </a:xfrm>
          <a:prstGeom prst="rect">
            <a:avLst/>
          </a:prstGeom>
          <a:noFill/>
        </p:spPr>
        <p:txBody>
          <a:bodyPr wrap="square" rtlCol="0">
            <a:spAutoFit/>
          </a:bodyPr>
          <a:lstStyle/>
          <a:p>
            <a:r>
              <a:rPr lang="en-US" sz="3200" b="1" u="sng"/>
              <a:t>Least Action Principle</a:t>
            </a:r>
            <a:endParaRPr lang="en-US" b="1" u="sng"/>
          </a:p>
        </p:txBody>
      </p:sp>
      <p:graphicFrame>
        <p:nvGraphicFramePr>
          <p:cNvPr id="4" name="Object 3">
            <a:extLst>
              <a:ext uri="{FF2B5EF4-FFF2-40B4-BE49-F238E27FC236}">
                <a16:creationId xmlns:a16="http://schemas.microsoft.com/office/drawing/2014/main" id="{BBF1CCB4-9851-402C-8ACF-456FA69B7C9D}"/>
              </a:ext>
            </a:extLst>
          </p:cNvPr>
          <p:cNvGraphicFramePr>
            <a:graphicFrameLocks noChangeAspect="1"/>
          </p:cNvGraphicFramePr>
          <p:nvPr/>
        </p:nvGraphicFramePr>
        <p:xfrm>
          <a:off x="542925" y="1944688"/>
          <a:ext cx="2744788" cy="731837"/>
        </p:xfrm>
        <a:graphic>
          <a:graphicData uri="http://schemas.openxmlformats.org/presentationml/2006/ole">
            <mc:AlternateContent xmlns:mc="http://schemas.openxmlformats.org/markup-compatibility/2006">
              <mc:Choice xmlns:v="urn:schemas-microsoft-com:vml" Requires="v">
                <p:oleObj name="Equation" r:id="rId2" imgW="1739880" imgH="469800" progId="Equation.DSMT4">
                  <p:embed/>
                </p:oleObj>
              </mc:Choice>
              <mc:Fallback>
                <p:oleObj name="Equation" r:id="rId2" imgW="1739880" imgH="469800" progId="Equation.DSMT4">
                  <p:embed/>
                  <p:pic>
                    <p:nvPicPr>
                      <p:cNvPr id="4" name="Object 3">
                        <a:extLst>
                          <a:ext uri="{FF2B5EF4-FFF2-40B4-BE49-F238E27FC236}">
                            <a16:creationId xmlns:a16="http://schemas.microsoft.com/office/drawing/2014/main" id="{BBF1CCB4-9851-402C-8ACF-456FA69B7C9D}"/>
                          </a:ext>
                        </a:extLst>
                      </p:cNvPr>
                      <p:cNvPicPr>
                        <a:picLocks noChangeAspect="1" noChangeArrowheads="1"/>
                      </p:cNvPicPr>
                      <p:nvPr/>
                    </p:nvPicPr>
                    <p:blipFill>
                      <a:blip r:embed="rId3"/>
                      <a:srcRect/>
                      <a:stretch>
                        <a:fillRect/>
                      </a:stretch>
                    </p:blipFill>
                    <p:spPr bwMode="auto">
                      <a:xfrm>
                        <a:off x="542925" y="1944688"/>
                        <a:ext cx="2744788" cy="731837"/>
                      </a:xfrm>
                      <a:prstGeom prst="rect">
                        <a:avLst/>
                      </a:prstGeom>
                      <a:solidFill>
                        <a:srgbClr val="CCFFCC"/>
                      </a:solidFill>
                    </p:spPr>
                  </p:pic>
                </p:oleObj>
              </mc:Fallback>
            </mc:AlternateContent>
          </a:graphicData>
        </a:graphic>
      </p:graphicFrame>
      <p:sp>
        <p:nvSpPr>
          <p:cNvPr id="5" name="TextBox 4">
            <a:extLst>
              <a:ext uri="{FF2B5EF4-FFF2-40B4-BE49-F238E27FC236}">
                <a16:creationId xmlns:a16="http://schemas.microsoft.com/office/drawing/2014/main" id="{26AA6C0A-8794-41BC-A0DE-105148D37354}"/>
              </a:ext>
            </a:extLst>
          </p:cNvPr>
          <p:cNvSpPr txBox="1"/>
          <p:nvPr/>
        </p:nvSpPr>
        <p:spPr>
          <a:xfrm>
            <a:off x="534987" y="1059892"/>
            <a:ext cx="10651822" cy="369332"/>
          </a:xfrm>
          <a:prstGeom prst="rect">
            <a:avLst/>
          </a:prstGeom>
          <a:noFill/>
        </p:spPr>
        <p:txBody>
          <a:bodyPr wrap="square" rtlCol="0">
            <a:spAutoFit/>
          </a:bodyPr>
          <a:lstStyle/>
          <a:p>
            <a:r>
              <a:rPr lang="en-US"/>
              <a:t>To determine motion of object in a conservative force field V, subject to constraints G</a:t>
            </a:r>
            <a:r>
              <a:rPr lang="en-US" baseline="-25000"/>
              <a:t>i</a:t>
            </a:r>
            <a:r>
              <a:rPr lang="en-US"/>
              <a:t> must construct the action.  </a:t>
            </a:r>
          </a:p>
        </p:txBody>
      </p:sp>
      <p:graphicFrame>
        <p:nvGraphicFramePr>
          <p:cNvPr id="8" name="Object 7">
            <a:extLst>
              <a:ext uri="{FF2B5EF4-FFF2-40B4-BE49-F238E27FC236}">
                <a16:creationId xmlns:a16="http://schemas.microsoft.com/office/drawing/2014/main" id="{CF4E7D05-CC40-403A-9D5A-0AB6D0E55B16}"/>
              </a:ext>
            </a:extLst>
          </p:cNvPr>
          <p:cNvGraphicFramePr>
            <a:graphicFrameLocks noChangeAspect="1"/>
          </p:cNvGraphicFramePr>
          <p:nvPr/>
        </p:nvGraphicFramePr>
        <p:xfrm>
          <a:off x="7184756" y="1989925"/>
          <a:ext cx="4202824" cy="631484"/>
        </p:xfrm>
        <a:graphic>
          <a:graphicData uri="http://schemas.openxmlformats.org/presentationml/2006/ole">
            <mc:AlternateContent xmlns:mc="http://schemas.openxmlformats.org/markup-compatibility/2006">
              <mc:Choice xmlns:v="urn:schemas-microsoft-com:vml" Requires="v">
                <p:oleObj name="Equation" r:id="rId4" imgW="2908080" imgH="431640" progId="Equation.DSMT4">
                  <p:embed/>
                </p:oleObj>
              </mc:Choice>
              <mc:Fallback>
                <p:oleObj name="Equation" r:id="rId4" imgW="2908080" imgH="431640" progId="Equation.DSMT4">
                  <p:embed/>
                  <p:pic>
                    <p:nvPicPr>
                      <p:cNvPr id="8" name="Object 7">
                        <a:extLst>
                          <a:ext uri="{FF2B5EF4-FFF2-40B4-BE49-F238E27FC236}">
                            <a16:creationId xmlns:a16="http://schemas.microsoft.com/office/drawing/2014/main" id="{CF4E7D05-CC40-403A-9D5A-0AB6D0E55B16}"/>
                          </a:ext>
                        </a:extLst>
                      </p:cNvPr>
                      <p:cNvPicPr>
                        <a:picLocks noChangeAspect="1" noChangeArrowheads="1"/>
                      </p:cNvPicPr>
                      <p:nvPr/>
                    </p:nvPicPr>
                    <p:blipFill>
                      <a:blip r:embed="rId5"/>
                      <a:srcRect/>
                      <a:stretch>
                        <a:fillRect/>
                      </a:stretch>
                    </p:blipFill>
                    <p:spPr bwMode="auto">
                      <a:xfrm>
                        <a:off x="7184756" y="1989925"/>
                        <a:ext cx="4202824" cy="631484"/>
                      </a:xfrm>
                      <a:prstGeom prst="rect">
                        <a:avLst/>
                      </a:prstGeom>
                      <a:solidFill>
                        <a:srgbClr val="CCFFCC"/>
                      </a:solidFill>
                    </p:spPr>
                  </p:pic>
                </p:oleObj>
              </mc:Fallback>
            </mc:AlternateContent>
          </a:graphicData>
        </a:graphic>
      </p:graphicFrame>
      <p:sp>
        <p:nvSpPr>
          <p:cNvPr id="10" name="TextBox 9">
            <a:extLst>
              <a:ext uri="{FF2B5EF4-FFF2-40B4-BE49-F238E27FC236}">
                <a16:creationId xmlns:a16="http://schemas.microsoft.com/office/drawing/2014/main" id="{761C1E4A-BBD4-40C4-934E-001790D271F2}"/>
              </a:ext>
            </a:extLst>
          </p:cNvPr>
          <p:cNvSpPr txBox="1"/>
          <p:nvPr/>
        </p:nvSpPr>
        <p:spPr>
          <a:xfrm>
            <a:off x="3863571" y="1944115"/>
            <a:ext cx="3469064" cy="369332"/>
          </a:xfrm>
          <a:prstGeom prst="rect">
            <a:avLst/>
          </a:prstGeom>
          <a:noFill/>
        </p:spPr>
        <p:txBody>
          <a:bodyPr wrap="square" rtlCol="0">
            <a:spAutoFit/>
          </a:bodyPr>
          <a:lstStyle/>
          <a:p>
            <a:r>
              <a:rPr lang="en-US"/>
              <a:t>Where Lagrangian is given by:</a:t>
            </a:r>
          </a:p>
        </p:txBody>
      </p:sp>
      <p:graphicFrame>
        <p:nvGraphicFramePr>
          <p:cNvPr id="12" name="Object 11">
            <a:extLst>
              <a:ext uri="{FF2B5EF4-FFF2-40B4-BE49-F238E27FC236}">
                <a16:creationId xmlns:a16="http://schemas.microsoft.com/office/drawing/2014/main" id="{5555A9EF-4EB3-4E55-A47E-13AF2CD00EE6}"/>
              </a:ext>
            </a:extLst>
          </p:cNvPr>
          <p:cNvGraphicFramePr>
            <a:graphicFrameLocks noChangeAspect="1"/>
          </p:cNvGraphicFramePr>
          <p:nvPr/>
        </p:nvGraphicFramePr>
        <p:xfrm>
          <a:off x="534988" y="3513138"/>
          <a:ext cx="2474912" cy="625475"/>
        </p:xfrm>
        <a:graphic>
          <a:graphicData uri="http://schemas.openxmlformats.org/presentationml/2006/ole">
            <mc:AlternateContent xmlns:mc="http://schemas.openxmlformats.org/markup-compatibility/2006">
              <mc:Choice xmlns:v="urn:schemas-microsoft-com:vml" Requires="v">
                <p:oleObj name="Equation" r:id="rId6" imgW="1714320" imgH="431640" progId="Equation.DSMT4">
                  <p:embed/>
                </p:oleObj>
              </mc:Choice>
              <mc:Fallback>
                <p:oleObj name="Equation" r:id="rId6" imgW="1714320" imgH="431640" progId="Equation.DSMT4">
                  <p:embed/>
                  <p:pic>
                    <p:nvPicPr>
                      <p:cNvPr id="12" name="Object 11">
                        <a:extLst>
                          <a:ext uri="{FF2B5EF4-FFF2-40B4-BE49-F238E27FC236}">
                            <a16:creationId xmlns:a16="http://schemas.microsoft.com/office/drawing/2014/main" id="{5555A9EF-4EB3-4E55-A47E-13AF2CD00EE6}"/>
                          </a:ext>
                        </a:extLst>
                      </p:cNvPr>
                      <p:cNvPicPr>
                        <a:picLocks noChangeAspect="1" noChangeArrowheads="1"/>
                      </p:cNvPicPr>
                      <p:nvPr/>
                    </p:nvPicPr>
                    <p:blipFill>
                      <a:blip r:embed="rId7"/>
                      <a:srcRect/>
                      <a:stretch>
                        <a:fillRect/>
                      </a:stretch>
                    </p:blipFill>
                    <p:spPr bwMode="auto">
                      <a:xfrm>
                        <a:off x="534988" y="3513138"/>
                        <a:ext cx="2474912" cy="625475"/>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D66BC413-C58D-480E-9697-30A061DBDCF0}"/>
              </a:ext>
            </a:extLst>
          </p:cNvPr>
          <p:cNvSpPr txBox="1"/>
          <p:nvPr/>
        </p:nvSpPr>
        <p:spPr>
          <a:xfrm>
            <a:off x="494977" y="2910526"/>
            <a:ext cx="6763662" cy="369332"/>
          </a:xfrm>
          <a:prstGeom prst="rect">
            <a:avLst/>
          </a:prstGeom>
          <a:noFill/>
        </p:spPr>
        <p:txBody>
          <a:bodyPr wrap="square" rtlCol="0">
            <a:spAutoFit/>
          </a:bodyPr>
          <a:lstStyle/>
          <a:p>
            <a:r>
              <a:rPr lang="en-US"/>
              <a:t>Motion of N particles subject to constraint functionals G</a:t>
            </a:r>
            <a:r>
              <a:rPr lang="en-US" baseline="-25000"/>
              <a:t>i</a:t>
            </a:r>
            <a:r>
              <a:rPr lang="en-US"/>
              <a:t>[q(t)] = c</a:t>
            </a:r>
            <a:r>
              <a:rPr lang="en-US" baseline="-25000"/>
              <a:t>i</a:t>
            </a:r>
            <a:r>
              <a:rPr lang="en-US"/>
              <a:t>, is:</a:t>
            </a:r>
          </a:p>
        </p:txBody>
      </p:sp>
      <p:graphicFrame>
        <p:nvGraphicFramePr>
          <p:cNvPr id="14" name="Object 13">
            <a:extLst>
              <a:ext uri="{FF2B5EF4-FFF2-40B4-BE49-F238E27FC236}">
                <a16:creationId xmlns:a16="http://schemas.microsoft.com/office/drawing/2014/main" id="{C4F9A4DA-E2B1-4C86-8E14-573076130CF9}"/>
              </a:ext>
            </a:extLst>
          </p:cNvPr>
          <p:cNvGraphicFramePr>
            <a:graphicFrameLocks noChangeAspect="1"/>
          </p:cNvGraphicFramePr>
          <p:nvPr/>
        </p:nvGraphicFramePr>
        <p:xfrm>
          <a:off x="4804876" y="3498611"/>
          <a:ext cx="3325813" cy="582612"/>
        </p:xfrm>
        <a:graphic>
          <a:graphicData uri="http://schemas.openxmlformats.org/presentationml/2006/ole">
            <mc:AlternateContent xmlns:mc="http://schemas.openxmlformats.org/markup-compatibility/2006">
              <mc:Choice xmlns:v="urn:schemas-microsoft-com:vml" Requires="v">
                <p:oleObj name="Equation" r:id="rId8" imgW="2476440" imgH="431640" progId="Equation.DSMT4">
                  <p:embed/>
                </p:oleObj>
              </mc:Choice>
              <mc:Fallback>
                <p:oleObj name="Equation" r:id="rId8" imgW="2476440" imgH="431640" progId="Equation.DSMT4">
                  <p:embed/>
                  <p:pic>
                    <p:nvPicPr>
                      <p:cNvPr id="14" name="Object 13">
                        <a:extLst>
                          <a:ext uri="{FF2B5EF4-FFF2-40B4-BE49-F238E27FC236}">
                            <a16:creationId xmlns:a16="http://schemas.microsoft.com/office/drawing/2014/main" id="{C4F9A4DA-E2B1-4C86-8E14-573076130CF9}"/>
                          </a:ext>
                        </a:extLst>
                      </p:cNvPr>
                      <p:cNvPicPr>
                        <a:picLocks noChangeAspect="1" noChangeArrowheads="1"/>
                      </p:cNvPicPr>
                      <p:nvPr/>
                    </p:nvPicPr>
                    <p:blipFill>
                      <a:blip r:embed="rId9"/>
                      <a:srcRect/>
                      <a:stretch>
                        <a:fillRect/>
                      </a:stretch>
                    </p:blipFill>
                    <p:spPr bwMode="auto">
                      <a:xfrm>
                        <a:off x="4804876" y="3498611"/>
                        <a:ext cx="3325813" cy="582612"/>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BC899A9B-0330-4BBC-AADB-4B32DF750E97}"/>
              </a:ext>
            </a:extLst>
          </p:cNvPr>
          <p:cNvGraphicFramePr>
            <a:graphicFrameLocks noChangeAspect="1"/>
          </p:cNvGraphicFramePr>
          <p:nvPr/>
        </p:nvGraphicFramePr>
        <p:xfrm>
          <a:off x="565044" y="4770592"/>
          <a:ext cx="2743200" cy="1554163"/>
        </p:xfrm>
        <a:graphic>
          <a:graphicData uri="http://schemas.openxmlformats.org/presentationml/2006/ole">
            <mc:AlternateContent xmlns:mc="http://schemas.openxmlformats.org/markup-compatibility/2006">
              <mc:Choice xmlns:v="urn:schemas-microsoft-com:vml" Requires="v">
                <p:oleObj name="Bitmap Image" r:id="rId10" imgW="2723810" imgH="2219635" progId="Paint.Picture">
                  <p:embed/>
                </p:oleObj>
              </mc:Choice>
              <mc:Fallback>
                <p:oleObj name="Bitmap Image" r:id="rId10" imgW="2723810" imgH="2219635" progId="Paint.Picture">
                  <p:embed/>
                  <p:pic>
                    <p:nvPicPr>
                      <p:cNvPr id="16" name="Object 15">
                        <a:extLst>
                          <a:ext uri="{FF2B5EF4-FFF2-40B4-BE49-F238E27FC236}">
                            <a16:creationId xmlns:a16="http://schemas.microsoft.com/office/drawing/2014/main" id="{BC899A9B-0330-4BBC-AADB-4B32DF750E9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t="30043" r="-699"/>
                      <a:stretch>
                        <a:fillRect/>
                      </a:stretch>
                    </p:blipFill>
                    <p:spPr bwMode="auto">
                      <a:xfrm>
                        <a:off x="565044" y="4770592"/>
                        <a:ext cx="2743200" cy="1554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a:extLst>
              <a:ext uri="{FF2B5EF4-FFF2-40B4-BE49-F238E27FC236}">
                <a16:creationId xmlns:a16="http://schemas.microsoft.com/office/drawing/2014/main" id="{D2AE3FC2-529A-4194-9696-8495B38CCE0E}"/>
              </a:ext>
            </a:extLst>
          </p:cNvPr>
          <p:cNvGraphicFramePr>
            <a:graphicFrameLocks noChangeAspect="1"/>
          </p:cNvGraphicFramePr>
          <p:nvPr/>
        </p:nvGraphicFramePr>
        <p:xfrm>
          <a:off x="4176074" y="5349236"/>
          <a:ext cx="5032261" cy="567207"/>
        </p:xfrm>
        <a:graphic>
          <a:graphicData uri="http://schemas.openxmlformats.org/presentationml/2006/ole">
            <mc:AlternateContent xmlns:mc="http://schemas.openxmlformats.org/markup-compatibility/2006">
              <mc:Choice xmlns:v="urn:schemas-microsoft-com:vml" Requires="v">
                <p:oleObj name="Equation" r:id="rId12" imgW="3517900" imgH="393700" progId="Equation.DSMT4">
                  <p:embed/>
                </p:oleObj>
              </mc:Choice>
              <mc:Fallback>
                <p:oleObj name="Equation" r:id="rId12" imgW="3517900" imgH="393700" progId="Equation.DSMT4">
                  <p:embed/>
                  <p:pic>
                    <p:nvPicPr>
                      <p:cNvPr id="18" name="Object 17">
                        <a:extLst>
                          <a:ext uri="{FF2B5EF4-FFF2-40B4-BE49-F238E27FC236}">
                            <a16:creationId xmlns:a16="http://schemas.microsoft.com/office/drawing/2014/main" id="{D2AE3FC2-529A-4194-9696-8495B38CCE0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76074" y="5349236"/>
                        <a:ext cx="5032261" cy="567207"/>
                      </a:xfrm>
                      <a:prstGeom prst="rect">
                        <a:avLst/>
                      </a:prstGeom>
                      <a:noFill/>
                    </p:spPr>
                  </p:pic>
                </p:oleObj>
              </mc:Fallback>
            </mc:AlternateContent>
          </a:graphicData>
        </a:graphic>
      </p:graphicFrame>
    </p:spTree>
    <p:extLst>
      <p:ext uri="{BB962C8B-B14F-4D97-AF65-F5344CB8AC3E}">
        <p14:creationId xmlns:p14="http://schemas.microsoft.com/office/powerpoint/2010/main" val="2948350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2583658" y="208720"/>
            <a:ext cx="7474742" cy="584775"/>
          </a:xfrm>
          <a:prstGeom prst="rect">
            <a:avLst/>
          </a:prstGeom>
          <a:noFill/>
        </p:spPr>
        <p:txBody>
          <a:bodyPr wrap="square" rtlCol="0">
            <a:spAutoFit/>
          </a:bodyPr>
          <a:lstStyle/>
          <a:p>
            <a:r>
              <a:rPr lang="en-US" sz="3200" b="1" u="sng"/>
              <a:t>Conservation Laws and Symmetry</a:t>
            </a:r>
            <a:endParaRPr lang="en-US" b="1" u="sng"/>
          </a:p>
        </p:txBody>
      </p:sp>
      <p:sp>
        <p:nvSpPr>
          <p:cNvPr id="5" name="TextBox 4">
            <a:extLst>
              <a:ext uri="{FF2B5EF4-FFF2-40B4-BE49-F238E27FC236}">
                <a16:creationId xmlns:a16="http://schemas.microsoft.com/office/drawing/2014/main" id="{26AA6C0A-8794-41BC-A0DE-105148D37354}"/>
              </a:ext>
            </a:extLst>
          </p:cNvPr>
          <p:cNvSpPr txBox="1"/>
          <p:nvPr/>
        </p:nvSpPr>
        <p:spPr>
          <a:xfrm>
            <a:off x="518472" y="960041"/>
            <a:ext cx="11130601" cy="369332"/>
          </a:xfrm>
          <a:prstGeom prst="rect">
            <a:avLst/>
          </a:prstGeom>
          <a:noFill/>
        </p:spPr>
        <p:txBody>
          <a:bodyPr wrap="square" rtlCol="0">
            <a:spAutoFit/>
          </a:bodyPr>
          <a:lstStyle/>
          <a:p>
            <a:r>
              <a:rPr lang="en-US"/>
              <a:t>Symmetries of Action (Lagrangian) reveal quantities that are conserved throughout the motion of the particles.  </a:t>
            </a:r>
          </a:p>
        </p:txBody>
      </p:sp>
      <p:sp>
        <p:nvSpPr>
          <p:cNvPr id="3" name="TextBox 2">
            <a:extLst>
              <a:ext uri="{FF2B5EF4-FFF2-40B4-BE49-F238E27FC236}">
                <a16:creationId xmlns:a16="http://schemas.microsoft.com/office/drawing/2014/main" id="{59D7B937-845A-49FA-90FF-CF7F7CF0598B}"/>
              </a:ext>
            </a:extLst>
          </p:cNvPr>
          <p:cNvSpPr txBox="1"/>
          <p:nvPr/>
        </p:nvSpPr>
        <p:spPr>
          <a:xfrm>
            <a:off x="518473" y="1395209"/>
            <a:ext cx="10887960" cy="646331"/>
          </a:xfrm>
          <a:prstGeom prst="rect">
            <a:avLst/>
          </a:prstGeom>
          <a:noFill/>
        </p:spPr>
        <p:txBody>
          <a:bodyPr wrap="square" rtlCol="0">
            <a:spAutoFit/>
          </a:bodyPr>
          <a:lstStyle/>
          <a:p>
            <a:r>
              <a:rPr lang="en-US" b="1"/>
              <a:t>Temporal invariance:</a:t>
            </a:r>
            <a:r>
              <a:rPr lang="en-US"/>
              <a:t>  If L is independent of any explicit reference to time, then, taking time derivative of L, and employing EL equations (and setting ∂L/∂t = 0), we find following has zero time derivative:</a:t>
            </a:r>
          </a:p>
        </p:txBody>
      </p:sp>
      <p:sp>
        <p:nvSpPr>
          <p:cNvPr id="15" name="TextBox 14">
            <a:extLst>
              <a:ext uri="{FF2B5EF4-FFF2-40B4-BE49-F238E27FC236}">
                <a16:creationId xmlns:a16="http://schemas.microsoft.com/office/drawing/2014/main" id="{3024B17B-75F0-4FB0-9F90-C3BDE5F9D40C}"/>
              </a:ext>
            </a:extLst>
          </p:cNvPr>
          <p:cNvSpPr txBox="1"/>
          <p:nvPr/>
        </p:nvSpPr>
        <p:spPr>
          <a:xfrm>
            <a:off x="518472" y="4728262"/>
            <a:ext cx="9257124" cy="923330"/>
          </a:xfrm>
          <a:prstGeom prst="rect">
            <a:avLst/>
          </a:prstGeom>
          <a:noFill/>
        </p:spPr>
        <p:txBody>
          <a:bodyPr wrap="square" rtlCol="0">
            <a:spAutoFit/>
          </a:bodyPr>
          <a:lstStyle/>
          <a:p>
            <a:r>
              <a:rPr lang="en-US" b="1"/>
              <a:t>Translational invariance: </a:t>
            </a:r>
            <a:r>
              <a:rPr lang="en-US"/>
              <a:t> If L is independent of uniform displacement of all particles, then…form dL due to moving every position in L forward by same amount:                      .  Then setting dL = 0, we find the sum of translational momenta of all particles to be constant.</a:t>
            </a:r>
            <a:endParaRPr lang="en-US" b="1"/>
          </a:p>
        </p:txBody>
      </p:sp>
      <p:sp>
        <p:nvSpPr>
          <p:cNvPr id="17" name="TextBox 16">
            <a:extLst>
              <a:ext uri="{FF2B5EF4-FFF2-40B4-BE49-F238E27FC236}">
                <a16:creationId xmlns:a16="http://schemas.microsoft.com/office/drawing/2014/main" id="{3D1E85E8-DB57-4381-B031-25E73FCB5121}"/>
              </a:ext>
            </a:extLst>
          </p:cNvPr>
          <p:cNvSpPr txBox="1"/>
          <p:nvPr/>
        </p:nvSpPr>
        <p:spPr>
          <a:xfrm>
            <a:off x="518472" y="5696278"/>
            <a:ext cx="9426806" cy="923330"/>
          </a:xfrm>
          <a:prstGeom prst="rect">
            <a:avLst/>
          </a:prstGeom>
          <a:noFill/>
        </p:spPr>
        <p:txBody>
          <a:bodyPr wrap="square" rtlCol="0">
            <a:spAutoFit/>
          </a:bodyPr>
          <a:lstStyle/>
          <a:p>
            <a:r>
              <a:rPr lang="en-US" b="1"/>
              <a:t>Rotational invariance:</a:t>
            </a:r>
            <a:r>
              <a:rPr lang="en-US"/>
              <a:t>  If L is independent of uniform rotation of all particles, then…form dL due to moving every position in L forward by                        .  Then setting dL = 0, we find the sum of the angular momenta of all particles to be constant.</a:t>
            </a:r>
            <a:endParaRPr lang="en-US" b="1"/>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16FB638-FF3A-4405-8519-1DB275B6707F}"/>
              </a:ext>
            </a:extLst>
          </p:cNvPr>
          <p:cNvGraphicFramePr>
            <a:graphicFrameLocks noChangeAspect="1"/>
          </p:cNvGraphicFramePr>
          <p:nvPr>
            <p:extLst>
              <p:ext uri="{D42A27DB-BD31-4B8C-83A1-F6EECF244321}">
                <p14:modId xmlns:p14="http://schemas.microsoft.com/office/powerpoint/2010/main" val="961969910"/>
              </p:ext>
            </p:extLst>
          </p:nvPr>
        </p:nvGraphicFramePr>
        <p:xfrm>
          <a:off x="593889" y="2188927"/>
          <a:ext cx="8588524" cy="893422"/>
        </p:xfrm>
        <a:graphic>
          <a:graphicData uri="http://schemas.openxmlformats.org/presentationml/2006/ole">
            <mc:AlternateContent xmlns:mc="http://schemas.openxmlformats.org/markup-compatibility/2006">
              <mc:Choice xmlns:v="urn:schemas-microsoft-com:vml" Requires="v">
                <p:oleObj name="Equation" r:id="rId2" imgW="6057720" imgH="634680" progId="Equation.DSMT4">
                  <p:embed/>
                </p:oleObj>
              </mc:Choice>
              <mc:Fallback>
                <p:oleObj name="Equation" r:id="rId2" imgW="6057720" imgH="634680" progId="Equation.DSMT4">
                  <p:embed/>
                  <p:pic>
                    <p:nvPicPr>
                      <p:cNvPr id="7" name="Object 6">
                        <a:extLst>
                          <a:ext uri="{FF2B5EF4-FFF2-40B4-BE49-F238E27FC236}">
                            <a16:creationId xmlns:a16="http://schemas.microsoft.com/office/drawing/2014/main" id="{A16FB638-FF3A-4405-8519-1DB275B6707F}"/>
                          </a:ext>
                        </a:extLst>
                      </p:cNvPr>
                      <p:cNvPicPr>
                        <a:picLocks noChangeAspect="1" noChangeArrowheads="1"/>
                      </p:cNvPicPr>
                      <p:nvPr/>
                    </p:nvPicPr>
                    <p:blipFill>
                      <a:blip r:embed="rId3"/>
                      <a:srcRect/>
                      <a:stretch>
                        <a:fillRect/>
                      </a:stretch>
                    </p:blipFill>
                    <p:spPr bwMode="auto">
                      <a:xfrm>
                        <a:off x="593889" y="2188927"/>
                        <a:ext cx="8588524" cy="893422"/>
                      </a:xfrm>
                      <a:prstGeom prst="rect">
                        <a:avLst/>
                      </a:prstGeom>
                      <a:solidFill>
                        <a:srgbClr val="CCFFCC"/>
                      </a:solidFill>
                    </p:spPr>
                  </p:pic>
                </p:oleObj>
              </mc:Fallback>
            </mc:AlternateContent>
          </a:graphicData>
        </a:graphic>
      </p:graphicFrame>
      <p:graphicFrame>
        <p:nvGraphicFramePr>
          <p:cNvPr id="11" name="Object 10">
            <a:extLst>
              <a:ext uri="{FF2B5EF4-FFF2-40B4-BE49-F238E27FC236}">
                <a16:creationId xmlns:a16="http://schemas.microsoft.com/office/drawing/2014/main" id="{F29581A1-41CB-4255-BA18-C48301639B89}"/>
              </a:ext>
            </a:extLst>
          </p:cNvPr>
          <p:cNvGraphicFramePr>
            <a:graphicFrameLocks noChangeAspect="1"/>
          </p:cNvGraphicFramePr>
          <p:nvPr/>
        </p:nvGraphicFramePr>
        <p:xfrm>
          <a:off x="4242413" y="6047724"/>
          <a:ext cx="1140642" cy="261985"/>
        </p:xfrm>
        <a:graphic>
          <a:graphicData uri="http://schemas.openxmlformats.org/presentationml/2006/ole">
            <mc:AlternateContent xmlns:mc="http://schemas.openxmlformats.org/markup-compatibility/2006">
              <mc:Choice xmlns:v="urn:schemas-microsoft-com:vml" Requires="v">
                <p:oleObj name="Equation" r:id="rId4" imgW="901309" imgH="203112" progId="Equation.DSMT4">
                  <p:embed/>
                </p:oleObj>
              </mc:Choice>
              <mc:Fallback>
                <p:oleObj name="Equation" r:id="rId4" imgW="901309" imgH="203112" progId="Equation.DSMT4">
                  <p:embed/>
                  <p:pic>
                    <p:nvPicPr>
                      <p:cNvPr id="11" name="Object 10">
                        <a:extLst>
                          <a:ext uri="{FF2B5EF4-FFF2-40B4-BE49-F238E27FC236}">
                            <a16:creationId xmlns:a16="http://schemas.microsoft.com/office/drawing/2014/main" id="{F29581A1-41CB-4255-BA18-C48301639B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42413" y="6047724"/>
                        <a:ext cx="1140642" cy="261985"/>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7DF963D8-D939-4685-957A-E191B8F67BD3}"/>
              </a:ext>
            </a:extLst>
          </p:cNvPr>
          <p:cNvGraphicFramePr>
            <a:graphicFrameLocks noChangeAspect="1"/>
          </p:cNvGraphicFramePr>
          <p:nvPr/>
        </p:nvGraphicFramePr>
        <p:xfrm>
          <a:off x="6536185" y="5034082"/>
          <a:ext cx="1031934" cy="308594"/>
        </p:xfrm>
        <a:graphic>
          <a:graphicData uri="http://schemas.openxmlformats.org/presentationml/2006/ole">
            <mc:AlternateContent xmlns:mc="http://schemas.openxmlformats.org/markup-compatibility/2006">
              <mc:Choice xmlns:v="urn:schemas-microsoft-com:vml" Requires="v">
                <p:oleObj name="Equation" r:id="rId6" imgW="749300" imgH="228600" progId="Equation.DSMT4">
                  <p:embed/>
                </p:oleObj>
              </mc:Choice>
              <mc:Fallback>
                <p:oleObj name="Equation" r:id="rId6" imgW="749300" imgH="228600" progId="Equation.DSMT4">
                  <p:embed/>
                  <p:pic>
                    <p:nvPicPr>
                      <p:cNvPr id="20" name="Object 19">
                        <a:extLst>
                          <a:ext uri="{FF2B5EF4-FFF2-40B4-BE49-F238E27FC236}">
                            <a16:creationId xmlns:a16="http://schemas.microsoft.com/office/drawing/2014/main" id="{7DF963D8-D939-4685-957A-E191B8F67BD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36185" y="5034082"/>
                        <a:ext cx="1031934" cy="308594"/>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D1A17314-847E-495F-B5B5-1402B9D85DC6}"/>
              </a:ext>
            </a:extLst>
          </p:cNvPr>
          <p:cNvGraphicFramePr>
            <a:graphicFrameLocks noChangeAspect="1"/>
          </p:cNvGraphicFramePr>
          <p:nvPr>
            <p:extLst>
              <p:ext uri="{D42A27DB-BD31-4B8C-83A1-F6EECF244321}">
                <p14:modId xmlns:p14="http://schemas.microsoft.com/office/powerpoint/2010/main" val="1772236214"/>
              </p:ext>
            </p:extLst>
          </p:nvPr>
        </p:nvGraphicFramePr>
        <p:xfrm>
          <a:off x="593889" y="3969899"/>
          <a:ext cx="1206631" cy="564193"/>
        </p:xfrm>
        <a:graphic>
          <a:graphicData uri="http://schemas.openxmlformats.org/presentationml/2006/ole">
            <mc:AlternateContent xmlns:mc="http://schemas.openxmlformats.org/markup-compatibility/2006">
              <mc:Choice xmlns:v="urn:schemas-microsoft-com:vml" Requires="v">
                <p:oleObj name="Equation" r:id="rId8" imgW="927100" imgH="431800" progId="Equation.DSMT4">
                  <p:embed/>
                </p:oleObj>
              </mc:Choice>
              <mc:Fallback>
                <p:oleObj name="Equation" r:id="rId8" imgW="927100" imgH="431800" progId="Equation.DSMT4">
                  <p:embed/>
                  <p:pic>
                    <p:nvPicPr>
                      <p:cNvPr id="8" name="Object 7">
                        <a:extLst>
                          <a:ext uri="{FF2B5EF4-FFF2-40B4-BE49-F238E27FC236}">
                            <a16:creationId xmlns:a16="http://schemas.microsoft.com/office/drawing/2014/main" id="{D1A17314-847E-495F-B5B5-1402B9D85DC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3889" y="3969899"/>
                        <a:ext cx="1206631" cy="564193"/>
                      </a:xfrm>
                      <a:prstGeom prst="rect">
                        <a:avLst/>
                      </a:prstGeom>
                      <a:solidFill>
                        <a:srgbClr val="CCFFCC"/>
                      </a:solidFill>
                    </p:spPr>
                  </p:pic>
                </p:oleObj>
              </mc:Fallback>
            </mc:AlternateContent>
          </a:graphicData>
        </a:graphic>
      </p:graphicFrame>
      <p:sp>
        <p:nvSpPr>
          <p:cNvPr id="9" name="TextBox 8">
            <a:extLst>
              <a:ext uri="{FF2B5EF4-FFF2-40B4-BE49-F238E27FC236}">
                <a16:creationId xmlns:a16="http://schemas.microsoft.com/office/drawing/2014/main" id="{7F7635AF-8159-42D4-8217-E0712465708C}"/>
              </a:ext>
            </a:extLst>
          </p:cNvPr>
          <p:cNvSpPr txBox="1"/>
          <p:nvPr/>
        </p:nvSpPr>
        <p:spPr>
          <a:xfrm flipH="1">
            <a:off x="507632" y="3229737"/>
            <a:ext cx="10182363" cy="646331"/>
          </a:xfrm>
          <a:prstGeom prst="rect">
            <a:avLst/>
          </a:prstGeom>
          <a:noFill/>
        </p:spPr>
        <p:txBody>
          <a:bodyPr wrap="square" rtlCol="0">
            <a:spAutoFit/>
          </a:bodyPr>
          <a:lstStyle/>
          <a:p>
            <a:r>
              <a:rPr lang="en-US"/>
              <a:t>If there is some continuous coordinate transformation q</a:t>
            </a:r>
            <a:r>
              <a:rPr lang="en-US" baseline="-25000"/>
              <a:t>i</a:t>
            </a:r>
            <a:r>
              <a:rPr lang="en-US"/>
              <a:t> </a:t>
            </a:r>
            <a:r>
              <a:rPr lang="el-GR"/>
              <a:t>→</a:t>
            </a:r>
            <a:r>
              <a:rPr lang="en-US"/>
              <a:t> q</a:t>
            </a:r>
            <a:r>
              <a:rPr lang="en-US" baseline="-25000"/>
              <a:t>i</a:t>
            </a:r>
            <a:r>
              <a:rPr lang="en-US"/>
              <a:t> + </a:t>
            </a:r>
            <a:r>
              <a:rPr lang="el-GR"/>
              <a:t>δ</a:t>
            </a:r>
            <a:r>
              <a:rPr lang="en-US"/>
              <a:t>q</a:t>
            </a:r>
            <a:r>
              <a:rPr lang="en-US" baseline="-25000"/>
              <a:t>i </a:t>
            </a:r>
            <a:r>
              <a:rPr lang="en-US"/>
              <a:t>that leaves L invariant, then there is a conserved quantity associated with it: </a:t>
            </a:r>
          </a:p>
        </p:txBody>
      </p:sp>
    </p:spTree>
    <p:extLst>
      <p:ext uri="{BB962C8B-B14F-4D97-AF65-F5344CB8AC3E}">
        <p14:creationId xmlns:p14="http://schemas.microsoft.com/office/powerpoint/2010/main" val="611708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2001B9-3B9D-4236-9443-DD4D1F658E60}"/>
              </a:ext>
            </a:extLst>
          </p:cNvPr>
          <p:cNvSpPr txBox="1"/>
          <p:nvPr/>
        </p:nvSpPr>
        <p:spPr>
          <a:xfrm>
            <a:off x="3931976" y="70319"/>
            <a:ext cx="4896912" cy="584775"/>
          </a:xfrm>
          <a:prstGeom prst="rect">
            <a:avLst/>
          </a:prstGeom>
          <a:noFill/>
        </p:spPr>
        <p:txBody>
          <a:bodyPr wrap="square" rtlCol="0">
            <a:spAutoFit/>
          </a:bodyPr>
          <a:lstStyle/>
          <a:p>
            <a:r>
              <a:rPr lang="en-US" sz="3200" b="1" u="sng"/>
              <a:t>Hamilton’s Equations</a:t>
            </a:r>
            <a:endParaRPr lang="en-US" b="1" u="sng"/>
          </a:p>
        </p:txBody>
      </p:sp>
      <p:sp>
        <p:nvSpPr>
          <p:cNvPr id="5" name="TextBox 4">
            <a:extLst>
              <a:ext uri="{FF2B5EF4-FFF2-40B4-BE49-F238E27FC236}">
                <a16:creationId xmlns:a16="http://schemas.microsoft.com/office/drawing/2014/main" id="{26AA6C0A-8794-41BC-A0DE-105148D37354}"/>
              </a:ext>
            </a:extLst>
          </p:cNvPr>
          <p:cNvSpPr txBox="1"/>
          <p:nvPr/>
        </p:nvSpPr>
        <p:spPr>
          <a:xfrm>
            <a:off x="425619" y="795154"/>
            <a:ext cx="11130601" cy="369332"/>
          </a:xfrm>
          <a:prstGeom prst="rect">
            <a:avLst/>
          </a:prstGeom>
          <a:noFill/>
        </p:spPr>
        <p:txBody>
          <a:bodyPr wrap="square" rtlCol="0">
            <a:spAutoFit/>
          </a:bodyPr>
          <a:lstStyle/>
          <a:p>
            <a:r>
              <a:rPr lang="en-US"/>
              <a:t>Can reformulate dynamics in a conservative force field, without constraints, in terrms of the Hamiltonian.  </a:t>
            </a:r>
          </a:p>
        </p:txBody>
      </p:sp>
      <p:sp>
        <p:nvSpPr>
          <p:cNvPr id="6" name="Rectangle 2">
            <a:extLst>
              <a:ext uri="{FF2B5EF4-FFF2-40B4-BE49-F238E27FC236}">
                <a16:creationId xmlns:a16="http://schemas.microsoft.com/office/drawing/2014/main" id="{6CE3FACA-77CE-4B40-92F5-0DC4211216C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77696355-3B96-4A6F-B27B-8A6E122DC1F4}"/>
              </a:ext>
            </a:extLst>
          </p:cNvPr>
          <p:cNvGraphicFramePr>
            <a:graphicFrameLocks noChangeAspect="1"/>
          </p:cNvGraphicFramePr>
          <p:nvPr/>
        </p:nvGraphicFramePr>
        <p:xfrm>
          <a:off x="6893112" y="1482832"/>
          <a:ext cx="5122064" cy="598019"/>
        </p:xfrm>
        <a:graphic>
          <a:graphicData uri="http://schemas.openxmlformats.org/presentationml/2006/ole">
            <mc:AlternateContent xmlns:mc="http://schemas.openxmlformats.org/markup-compatibility/2006">
              <mc:Choice xmlns:v="urn:schemas-microsoft-com:vml" Requires="v">
                <p:oleObj name="Equation" r:id="rId3" imgW="3657600" imgH="431800" progId="Equation.DSMT4">
                  <p:embed/>
                </p:oleObj>
              </mc:Choice>
              <mc:Fallback>
                <p:oleObj name="Equation" r:id="rId3" imgW="3657600" imgH="431800" progId="Equation.DSMT4">
                  <p:embed/>
                  <p:pic>
                    <p:nvPicPr>
                      <p:cNvPr id="8" name="Object 7">
                        <a:extLst>
                          <a:ext uri="{FF2B5EF4-FFF2-40B4-BE49-F238E27FC236}">
                            <a16:creationId xmlns:a16="http://schemas.microsoft.com/office/drawing/2014/main" id="{77696355-3B96-4A6F-B27B-8A6E122DC1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3112" y="1482832"/>
                        <a:ext cx="5122064" cy="598019"/>
                      </a:xfrm>
                      <a:prstGeom prst="rect">
                        <a:avLst/>
                      </a:prstGeom>
                      <a:solidFill>
                        <a:srgbClr val="CCFFCC"/>
                      </a:solidFill>
                    </p:spPr>
                  </p:pic>
                </p:oleObj>
              </mc:Fallback>
            </mc:AlternateContent>
          </a:graphicData>
        </a:graphic>
      </p:graphicFrame>
      <p:sp>
        <p:nvSpPr>
          <p:cNvPr id="9" name="TextBox 8">
            <a:extLst>
              <a:ext uri="{FF2B5EF4-FFF2-40B4-BE49-F238E27FC236}">
                <a16:creationId xmlns:a16="http://schemas.microsoft.com/office/drawing/2014/main" id="{0A73B243-5955-4348-A156-009DDB7C3A01}"/>
              </a:ext>
            </a:extLst>
          </p:cNvPr>
          <p:cNvSpPr txBox="1"/>
          <p:nvPr/>
        </p:nvSpPr>
        <p:spPr>
          <a:xfrm>
            <a:off x="3440783" y="1445123"/>
            <a:ext cx="3723587" cy="584775"/>
          </a:xfrm>
          <a:prstGeom prst="rect">
            <a:avLst/>
          </a:prstGeom>
          <a:noFill/>
        </p:spPr>
        <p:txBody>
          <a:bodyPr wrap="square" rtlCol="0">
            <a:spAutoFit/>
          </a:bodyPr>
          <a:lstStyle/>
          <a:p>
            <a:r>
              <a:rPr lang="en-US" sz="1600"/>
              <a:t>Can write H in terms of momentum conjugate of q variable:</a:t>
            </a:r>
          </a:p>
        </p:txBody>
      </p:sp>
      <p:graphicFrame>
        <p:nvGraphicFramePr>
          <p:cNvPr id="12" name="Object 11">
            <a:extLst>
              <a:ext uri="{FF2B5EF4-FFF2-40B4-BE49-F238E27FC236}">
                <a16:creationId xmlns:a16="http://schemas.microsoft.com/office/drawing/2014/main" id="{0103BFED-75A8-4161-970E-3B7826D82C5A}"/>
              </a:ext>
            </a:extLst>
          </p:cNvPr>
          <p:cNvGraphicFramePr>
            <a:graphicFrameLocks noChangeAspect="1"/>
          </p:cNvGraphicFramePr>
          <p:nvPr/>
        </p:nvGraphicFramePr>
        <p:xfrm>
          <a:off x="518472" y="1519018"/>
          <a:ext cx="2647593" cy="482599"/>
        </p:xfrm>
        <a:graphic>
          <a:graphicData uri="http://schemas.openxmlformats.org/presentationml/2006/ole">
            <mc:AlternateContent xmlns:mc="http://schemas.openxmlformats.org/markup-compatibility/2006">
              <mc:Choice xmlns:v="urn:schemas-microsoft-com:vml" Requires="v">
                <p:oleObj name="Equation" r:id="rId5" imgW="1879560" imgH="342720" progId="Equation.DSMT4">
                  <p:embed/>
                </p:oleObj>
              </mc:Choice>
              <mc:Fallback>
                <p:oleObj name="Equation" r:id="rId5" imgW="1879560" imgH="342720" progId="Equation.DSMT4">
                  <p:embed/>
                  <p:pic>
                    <p:nvPicPr>
                      <p:cNvPr id="12" name="Object 11">
                        <a:extLst>
                          <a:ext uri="{FF2B5EF4-FFF2-40B4-BE49-F238E27FC236}">
                            <a16:creationId xmlns:a16="http://schemas.microsoft.com/office/drawing/2014/main" id="{0103BFED-75A8-4161-970E-3B7826D82C5A}"/>
                          </a:ext>
                        </a:extLst>
                      </p:cNvPr>
                      <p:cNvPicPr>
                        <a:picLocks noChangeAspect="1" noChangeArrowheads="1"/>
                      </p:cNvPicPr>
                      <p:nvPr/>
                    </p:nvPicPr>
                    <p:blipFill>
                      <a:blip r:embed="rId6"/>
                      <a:srcRect/>
                      <a:stretch>
                        <a:fillRect/>
                      </a:stretch>
                    </p:blipFill>
                    <p:spPr bwMode="auto">
                      <a:xfrm>
                        <a:off x="518472" y="1519018"/>
                        <a:ext cx="2647593" cy="482599"/>
                      </a:xfrm>
                      <a:prstGeom prst="rect">
                        <a:avLst/>
                      </a:prstGeom>
                      <a:solidFill>
                        <a:srgbClr val="CCFFCC"/>
                      </a:solidFill>
                    </p:spPr>
                  </p:pic>
                </p:oleObj>
              </mc:Fallback>
            </mc:AlternateContent>
          </a:graphicData>
        </a:graphic>
      </p:graphicFrame>
      <p:sp>
        <p:nvSpPr>
          <p:cNvPr id="13" name="TextBox 12">
            <a:extLst>
              <a:ext uri="{FF2B5EF4-FFF2-40B4-BE49-F238E27FC236}">
                <a16:creationId xmlns:a16="http://schemas.microsoft.com/office/drawing/2014/main" id="{35FD0698-991C-49A1-A484-7EF22AB290AD}"/>
              </a:ext>
            </a:extLst>
          </p:cNvPr>
          <p:cNvSpPr txBox="1"/>
          <p:nvPr/>
        </p:nvSpPr>
        <p:spPr>
          <a:xfrm>
            <a:off x="6856286" y="2356701"/>
            <a:ext cx="5212261" cy="923330"/>
          </a:xfrm>
          <a:prstGeom prst="rect">
            <a:avLst/>
          </a:prstGeom>
          <a:noFill/>
        </p:spPr>
        <p:txBody>
          <a:bodyPr wrap="none" rtlCol="0">
            <a:spAutoFit/>
          </a:bodyPr>
          <a:lstStyle/>
          <a:p>
            <a:r>
              <a:rPr lang="en-US"/>
              <a:t>P is usually the actual momentum, but not when </a:t>
            </a:r>
          </a:p>
          <a:p>
            <a:r>
              <a:rPr lang="en-US"/>
              <a:t>magnetic fields (i.e. velocity dependent fields/forces) </a:t>
            </a:r>
          </a:p>
          <a:p>
            <a:r>
              <a:rPr lang="en-US"/>
              <a:t>are present. </a:t>
            </a:r>
          </a:p>
        </p:txBody>
      </p:sp>
      <p:graphicFrame>
        <p:nvGraphicFramePr>
          <p:cNvPr id="16" name="Object 15">
            <a:extLst>
              <a:ext uri="{FF2B5EF4-FFF2-40B4-BE49-F238E27FC236}">
                <a16:creationId xmlns:a16="http://schemas.microsoft.com/office/drawing/2014/main" id="{ECA9999E-72B1-4E7B-A85C-D53D404D9B34}"/>
              </a:ext>
            </a:extLst>
          </p:cNvPr>
          <p:cNvGraphicFramePr>
            <a:graphicFrameLocks noChangeAspect="1"/>
          </p:cNvGraphicFramePr>
          <p:nvPr/>
        </p:nvGraphicFramePr>
        <p:xfrm>
          <a:off x="6968527" y="3425531"/>
          <a:ext cx="3597275" cy="673100"/>
        </p:xfrm>
        <a:graphic>
          <a:graphicData uri="http://schemas.openxmlformats.org/presentationml/2006/ole">
            <mc:AlternateContent xmlns:mc="http://schemas.openxmlformats.org/markup-compatibility/2006">
              <mc:Choice xmlns:v="urn:schemas-microsoft-com:vml" Requires="v">
                <p:oleObj name="Equation" r:id="rId7" imgW="2450880" imgH="457200" progId="Equation.DSMT4">
                  <p:embed/>
                </p:oleObj>
              </mc:Choice>
              <mc:Fallback>
                <p:oleObj name="Equation" r:id="rId7" imgW="2450880" imgH="457200" progId="Equation.DSMT4">
                  <p:embed/>
                  <p:pic>
                    <p:nvPicPr>
                      <p:cNvPr id="16" name="Object 15">
                        <a:extLst>
                          <a:ext uri="{FF2B5EF4-FFF2-40B4-BE49-F238E27FC236}">
                            <a16:creationId xmlns:a16="http://schemas.microsoft.com/office/drawing/2014/main" id="{ECA9999E-72B1-4E7B-A85C-D53D404D9B34}"/>
                          </a:ext>
                        </a:extLst>
                      </p:cNvPr>
                      <p:cNvPicPr>
                        <a:picLocks noChangeAspect="1" noChangeArrowheads="1"/>
                      </p:cNvPicPr>
                      <p:nvPr/>
                    </p:nvPicPr>
                    <p:blipFill>
                      <a:blip r:embed="rId8"/>
                      <a:srcRect/>
                      <a:stretch>
                        <a:fillRect/>
                      </a:stretch>
                    </p:blipFill>
                    <p:spPr bwMode="auto">
                      <a:xfrm>
                        <a:off x="6968527" y="3425531"/>
                        <a:ext cx="3597275" cy="673100"/>
                      </a:xfrm>
                      <a:prstGeom prst="rect">
                        <a:avLst/>
                      </a:prstGeom>
                      <a:noFill/>
                    </p:spPr>
                  </p:pic>
                </p:oleObj>
              </mc:Fallback>
            </mc:AlternateContent>
          </a:graphicData>
        </a:graphic>
      </p:graphicFrame>
      <p:sp>
        <p:nvSpPr>
          <p:cNvPr id="18" name="TextBox 17">
            <a:extLst>
              <a:ext uri="{FF2B5EF4-FFF2-40B4-BE49-F238E27FC236}">
                <a16:creationId xmlns:a16="http://schemas.microsoft.com/office/drawing/2014/main" id="{019DBB33-0BE8-4CAB-A193-14E0254D05AA}"/>
              </a:ext>
            </a:extLst>
          </p:cNvPr>
          <p:cNvSpPr txBox="1"/>
          <p:nvPr/>
        </p:nvSpPr>
        <p:spPr>
          <a:xfrm>
            <a:off x="425619" y="2394409"/>
            <a:ext cx="5098488" cy="646331"/>
          </a:xfrm>
          <a:prstGeom prst="rect">
            <a:avLst/>
          </a:prstGeom>
          <a:noFill/>
        </p:spPr>
        <p:txBody>
          <a:bodyPr wrap="square" rtlCol="0">
            <a:spAutoFit/>
          </a:bodyPr>
          <a:lstStyle/>
          <a:p>
            <a:r>
              <a:rPr lang="en-US"/>
              <a:t>H is always equal to energy, regardless of magnetic field situation:</a:t>
            </a:r>
          </a:p>
        </p:txBody>
      </p:sp>
      <p:graphicFrame>
        <p:nvGraphicFramePr>
          <p:cNvPr id="21" name="Object 20">
            <a:extLst>
              <a:ext uri="{FF2B5EF4-FFF2-40B4-BE49-F238E27FC236}">
                <a16:creationId xmlns:a16="http://schemas.microsoft.com/office/drawing/2014/main" id="{0D748C6F-A43E-4474-9229-4FB2D31B7F25}"/>
              </a:ext>
            </a:extLst>
          </p:cNvPr>
          <p:cNvGraphicFramePr>
            <a:graphicFrameLocks noChangeAspect="1"/>
          </p:cNvGraphicFramePr>
          <p:nvPr/>
        </p:nvGraphicFramePr>
        <p:xfrm>
          <a:off x="518472" y="3280030"/>
          <a:ext cx="4432942" cy="1243331"/>
        </p:xfrm>
        <a:graphic>
          <a:graphicData uri="http://schemas.openxmlformats.org/presentationml/2006/ole">
            <mc:AlternateContent xmlns:mc="http://schemas.openxmlformats.org/markup-compatibility/2006">
              <mc:Choice xmlns:v="urn:schemas-microsoft-com:vml" Requires="v">
                <p:oleObj name="Equation" r:id="rId9" imgW="3073320" imgH="863280" progId="Equation.DSMT4">
                  <p:embed/>
                </p:oleObj>
              </mc:Choice>
              <mc:Fallback>
                <p:oleObj name="Equation" r:id="rId9" imgW="3073320" imgH="863280" progId="Equation.DSMT4">
                  <p:embed/>
                  <p:pic>
                    <p:nvPicPr>
                      <p:cNvPr id="21" name="Object 20">
                        <a:extLst>
                          <a:ext uri="{FF2B5EF4-FFF2-40B4-BE49-F238E27FC236}">
                            <a16:creationId xmlns:a16="http://schemas.microsoft.com/office/drawing/2014/main" id="{0D748C6F-A43E-4474-9229-4FB2D31B7F25}"/>
                          </a:ext>
                        </a:extLst>
                      </p:cNvPr>
                      <p:cNvPicPr>
                        <a:picLocks noChangeAspect="1" noChangeArrowheads="1"/>
                      </p:cNvPicPr>
                      <p:nvPr/>
                    </p:nvPicPr>
                    <p:blipFill>
                      <a:blip r:embed="rId10"/>
                      <a:srcRect/>
                      <a:stretch>
                        <a:fillRect/>
                      </a:stretch>
                    </p:blipFill>
                    <p:spPr bwMode="auto">
                      <a:xfrm>
                        <a:off x="518472" y="3280030"/>
                        <a:ext cx="4432942" cy="1243331"/>
                      </a:xfrm>
                      <a:prstGeom prst="rect">
                        <a:avLst/>
                      </a:prstGeom>
                      <a:solidFill>
                        <a:srgbClr val="CCFFCC"/>
                      </a:solidFill>
                    </p:spPr>
                  </p:pic>
                </p:oleObj>
              </mc:Fallback>
            </mc:AlternateContent>
          </a:graphicData>
        </a:graphic>
      </p:graphicFrame>
      <p:graphicFrame>
        <p:nvGraphicFramePr>
          <p:cNvPr id="23" name="Object 22">
            <a:extLst>
              <a:ext uri="{FF2B5EF4-FFF2-40B4-BE49-F238E27FC236}">
                <a16:creationId xmlns:a16="http://schemas.microsoft.com/office/drawing/2014/main" id="{B180A490-98F1-4455-871B-59CEE4F3CD26}"/>
              </a:ext>
            </a:extLst>
          </p:cNvPr>
          <p:cNvGraphicFramePr>
            <a:graphicFrameLocks noChangeAspect="1"/>
          </p:cNvGraphicFramePr>
          <p:nvPr/>
        </p:nvGraphicFramePr>
        <p:xfrm>
          <a:off x="518472" y="5412877"/>
          <a:ext cx="4432942" cy="1166344"/>
        </p:xfrm>
        <a:graphic>
          <a:graphicData uri="http://schemas.openxmlformats.org/presentationml/2006/ole">
            <mc:AlternateContent xmlns:mc="http://schemas.openxmlformats.org/markup-compatibility/2006">
              <mc:Choice xmlns:v="urn:schemas-microsoft-com:vml" Requires="v">
                <p:oleObj name="Equation" r:id="rId11" imgW="3340100" imgH="889000" progId="Equation.DSMT4">
                  <p:embed/>
                </p:oleObj>
              </mc:Choice>
              <mc:Fallback>
                <p:oleObj name="Equation" r:id="rId11" imgW="3340100" imgH="889000" progId="Equation.DSMT4">
                  <p:embed/>
                  <p:pic>
                    <p:nvPicPr>
                      <p:cNvPr id="23" name="Object 22">
                        <a:extLst>
                          <a:ext uri="{FF2B5EF4-FFF2-40B4-BE49-F238E27FC236}">
                            <a16:creationId xmlns:a16="http://schemas.microsoft.com/office/drawing/2014/main" id="{B180A490-98F1-4455-871B-59CEE4F3CD2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8472" y="5412877"/>
                        <a:ext cx="4432942" cy="1166344"/>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06DB8376-BF23-4DB6-9F37-2521F5F60472}"/>
              </a:ext>
            </a:extLst>
          </p:cNvPr>
          <p:cNvSpPr txBox="1"/>
          <p:nvPr/>
        </p:nvSpPr>
        <p:spPr>
          <a:xfrm>
            <a:off x="425619" y="4803481"/>
            <a:ext cx="7012714" cy="369332"/>
          </a:xfrm>
          <a:prstGeom prst="rect">
            <a:avLst/>
          </a:prstGeom>
          <a:noFill/>
        </p:spPr>
        <p:txBody>
          <a:bodyPr wrap="square" rtlCol="0">
            <a:spAutoFit/>
          </a:bodyPr>
          <a:lstStyle/>
          <a:p>
            <a:r>
              <a:rPr lang="en-US"/>
              <a:t>Equations of motion, corresponding to minimizing action, are:</a:t>
            </a:r>
          </a:p>
        </p:txBody>
      </p:sp>
    </p:spTree>
    <p:extLst>
      <p:ext uri="{BB962C8B-B14F-4D97-AF65-F5344CB8AC3E}">
        <p14:creationId xmlns:p14="http://schemas.microsoft.com/office/powerpoint/2010/main" val="32515978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6294</TotalTime>
  <Words>5446</Words>
  <Application>Microsoft Office PowerPoint</Application>
  <PresentationFormat>Widescreen</PresentationFormat>
  <Paragraphs>304</Paragraphs>
  <Slides>54</Slides>
  <Notes>15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54</vt:i4>
      </vt:variant>
    </vt:vector>
  </HeadingPairs>
  <TitlesOfParts>
    <vt:vector size="63" baseType="lpstr">
      <vt:lpstr>Arial</vt:lpstr>
      <vt:lpstr>Calibri</vt:lpstr>
      <vt:lpstr>Calibri Light</vt:lpstr>
      <vt:lpstr>Cambria Math</vt:lpstr>
      <vt:lpstr>Wingdings</vt:lpstr>
      <vt:lpstr>Office Theme</vt:lpstr>
      <vt:lpstr>Equation</vt:lpstr>
      <vt:lpstr>Bitmap Image</vt:lpstr>
      <vt:lpstr>MathType 7.0 Equation</vt:lpstr>
      <vt:lpstr>Classical Mechanics Overview</vt:lpstr>
      <vt:lpstr>Newton’s 2nd Law</vt:lpstr>
      <vt:lpstr>Newton’s 2nd Law</vt:lpstr>
      <vt:lpstr>Accelerated Reference Frame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Classical Mechanics Overview</dc:title>
  <dc:creator>Andrew Douglas</dc:creator>
  <cp:lastModifiedBy>Andrew Douglas</cp:lastModifiedBy>
  <cp:revision>211</cp:revision>
  <dcterms:created xsi:type="dcterms:W3CDTF">2019-04-27T16:47:35Z</dcterms:created>
  <dcterms:modified xsi:type="dcterms:W3CDTF">2024-09-10T22:23:58Z</dcterms:modified>
</cp:coreProperties>
</file>